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6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7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8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9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10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11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12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13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14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78" r:id="rId4"/>
    <p:sldMasterId id="2147483684" r:id="rId5"/>
    <p:sldMasterId id="2147483696" r:id="rId6"/>
    <p:sldMasterId id="2147483708" r:id="rId7"/>
    <p:sldMasterId id="2147483720" r:id="rId8"/>
    <p:sldMasterId id="2147483726" r:id="rId9"/>
    <p:sldMasterId id="2147483732" r:id="rId10"/>
    <p:sldMasterId id="2147483738" r:id="rId11"/>
    <p:sldMasterId id="2147483744" r:id="rId12"/>
    <p:sldMasterId id="2147483750" r:id="rId13"/>
    <p:sldMasterId id="2147483756" r:id="rId14"/>
    <p:sldMasterId id="2147483762" r:id="rId15"/>
  </p:sldMasterIdLst>
  <p:sldIdLst>
    <p:sldId id="256" r:id="rId16"/>
    <p:sldId id="257" r:id="rId17"/>
    <p:sldId id="260" r:id="rId18"/>
    <p:sldId id="261" r:id="rId19"/>
    <p:sldId id="262" r:id="rId20"/>
    <p:sldId id="263" r:id="rId21"/>
    <p:sldId id="266" r:id="rId22"/>
    <p:sldId id="267" r:id="rId23"/>
    <p:sldId id="265" r:id="rId24"/>
    <p:sldId id="259" r:id="rId25"/>
    <p:sldId id="264" r:id="rId26"/>
    <p:sldId id="269" r:id="rId27"/>
    <p:sldId id="271" r:id="rId28"/>
    <p:sldId id="270" r:id="rId29"/>
    <p:sldId id="272" r:id="rId30"/>
    <p:sldId id="276" r:id="rId31"/>
    <p:sldId id="275" r:id="rId32"/>
    <p:sldId id="274" r:id="rId33"/>
    <p:sldId id="273" r:id="rId34"/>
    <p:sldId id="277" r:id="rId35"/>
    <p:sldId id="278" r:id="rId36"/>
    <p:sldId id="279" r:id="rId37"/>
    <p:sldId id="280" r:id="rId38"/>
    <p:sldId id="281" r:id="rId39"/>
    <p:sldId id="258" r:id="rId40"/>
    <p:sldId id="283" r:id="rId41"/>
    <p:sldId id="284" r:id="rId42"/>
    <p:sldId id="285" r:id="rId43"/>
    <p:sldId id="286" r:id="rId44"/>
    <p:sldId id="287" r:id="rId45"/>
    <p:sldId id="288" r:id="rId46"/>
    <p:sldId id="289" r:id="rId47"/>
    <p:sldId id="291" r:id="rId48"/>
    <p:sldId id="290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slide" Target="slides/slide32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9" Type="http://schemas.openxmlformats.org/officeDocument/2006/relationships/slide" Target="slides/slide14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slide" Target="slides/slide30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slide" Target="slides/slide29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slide" Target="slides/slide28.xml"/><Relationship Id="rId48" Type="http://schemas.openxmlformats.org/officeDocument/2006/relationships/slide" Target="slides/slide33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slide" Target="slides/slide31.xml"/><Relationship Id="rId20" Type="http://schemas.openxmlformats.org/officeDocument/2006/relationships/slide" Target="slides/slide5.xml"/><Relationship Id="rId41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F5DA-DFD1-44A7-8ED2-CA008F8E50F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820E-27C8-4CC0-ABE5-DFE31E434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1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F5DA-DFD1-44A7-8ED2-CA008F8E50F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820E-27C8-4CC0-ABE5-DFE31E434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3215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36243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96288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33971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46988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58245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745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F5DA-DFD1-44A7-8ED2-CA008F8E50F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820E-27C8-4CC0-ABE5-DFE31E434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63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232B02-07E7-4727-B352-ACD9CC788F1B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5CF14-352D-440C-82F1-547B8880907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771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140DA-FFD3-4FBA-B577-1BAFC72749B9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9670F-E85E-4DBB-ABDB-6A825E31582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560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997521-F9BB-4CE3-B69D-0020695A5244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E2819-8A76-4BC4-BFF7-B132CFFDCA7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829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F6B936-00A4-4C65-BFC6-550ADF2C8F02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AF215-C3E7-47D3-8CF5-2FE11655A12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632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332F2-1D31-40B6-A5AC-360B0CBF6252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BCA8B-3700-4C0D-B60F-3F1E0C625C6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3899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57B11-FBB1-445A-AACF-397F5E917AF6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5C294-6C7E-41D4-92DD-5B6CA7FD1B7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1494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5BA63A-3709-4EE2-ACE5-29CFF43C6873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18C57-FE64-4924-BD00-4528C5AC730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152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C2B892-F96F-431C-A724-A345B1BBFD43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4FB32-F19D-4E5C-839C-69831DD8C8BB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32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F5DA-DFD1-44A7-8ED2-CA008F8E50F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820E-27C8-4CC0-ABE5-DFE31E434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780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B1C7B1-93CB-4C8D-B097-BF4EB7A2DDF0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22B94-2218-4F1E-9984-713A3EF3E00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7613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C33E57-5E75-4580-A909-6BA38B58C507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7E915-44A6-475A-9C66-08BC9E0EC14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21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A2B4DF-58A8-4EF7-BEE8-FAD88600907F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02AE6-51B4-4ABC-BA97-1925F08E371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4776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5637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099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6465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0019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7695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36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85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F5DA-DFD1-44A7-8ED2-CA008F8E50F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820E-27C8-4CC0-ABE5-DFE31E434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02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801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3347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1664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232B02-07E7-4727-B352-ACD9CC788F1B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5CF14-352D-440C-82F1-547B8880907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1854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140DA-FFD3-4FBA-B577-1BAFC72749B9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9670F-E85E-4DBB-ABDB-6A825E31582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6012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997521-F9BB-4CE3-B69D-0020695A5244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E2819-8A76-4BC4-BFF7-B132CFFDCA7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9964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F6B936-00A4-4C65-BFC6-550ADF2C8F02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AF215-C3E7-47D3-8CF5-2FE11655A12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025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332F2-1D31-40B6-A5AC-360B0CBF6252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BCA8B-3700-4C0D-B60F-3F1E0C625C6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33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57B11-FBB1-445A-AACF-397F5E917AF6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5C294-6C7E-41D4-92DD-5B6CA7FD1B7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19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5BA63A-3709-4EE2-ACE5-29CFF43C6873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18C57-FE64-4924-BD00-4528C5AC730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59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F5DA-DFD1-44A7-8ED2-CA008F8E50F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820E-27C8-4CC0-ABE5-DFE31E434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940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C2B892-F96F-431C-A724-A345B1BBFD43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4FB32-F19D-4E5C-839C-69831DD8C8BB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7089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B1C7B1-93CB-4C8D-B097-BF4EB7A2DDF0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22B94-2218-4F1E-9984-713A3EF3E00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36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C33E57-5E75-4580-A909-6BA38B58C507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7E915-44A6-475A-9C66-08BC9E0EC14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9126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A2B4DF-58A8-4EF7-BEE8-FAD88600907F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02AE6-51B4-4ABC-BA97-1925F08E371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094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232B02-07E7-4727-B352-ACD9CC788F1B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5CF14-352D-440C-82F1-547B8880907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333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140DA-FFD3-4FBA-B577-1BAFC72749B9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9670F-E85E-4DBB-ABDB-6A825E31582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6128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997521-F9BB-4CE3-B69D-0020695A5244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E2819-8A76-4BC4-BFF7-B132CFFDCA7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7828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F6B936-00A4-4C65-BFC6-550ADF2C8F02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AF215-C3E7-47D3-8CF5-2FE11655A12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3362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332F2-1D31-40B6-A5AC-360B0CBF6252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BCA8B-3700-4C0D-B60F-3F1E0C625C6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40058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57B11-FBB1-445A-AACF-397F5E917AF6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5C294-6C7E-41D4-92DD-5B6CA7FD1B7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77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F5DA-DFD1-44A7-8ED2-CA008F8E50F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820E-27C8-4CC0-ABE5-DFE31E434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859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5BA63A-3709-4EE2-ACE5-29CFF43C6873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18C57-FE64-4924-BD00-4528C5AC730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743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C2B892-F96F-431C-A724-A345B1BBFD43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4FB32-F19D-4E5C-839C-69831DD8C8BB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4281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B1C7B1-93CB-4C8D-B097-BF4EB7A2DDF0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22B94-2218-4F1E-9984-713A3EF3E00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54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C33E57-5E75-4580-A909-6BA38B58C507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7E915-44A6-475A-9C66-08BC9E0EC14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3832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A2B4DF-58A8-4EF7-BEE8-FAD88600907F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02AE6-51B4-4ABC-BA97-1925F08E371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25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232B02-07E7-4727-B352-ACD9CC788F1B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5CF14-352D-440C-82F1-547B8880907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94244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8140DA-FFD3-4FBA-B577-1BAFC72749B9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9670F-E85E-4DBB-ABDB-6A825E31582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7941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997521-F9BB-4CE3-B69D-0020695A5244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E2819-8A76-4BC4-BFF7-B132CFFDCA7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487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F6B936-00A4-4C65-BFC6-550ADF2C8F02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AF215-C3E7-47D3-8CF5-2FE11655A12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84713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3332F2-1D31-40B6-A5AC-360B0CBF6252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BCA8B-3700-4C0D-B60F-3F1E0C625C6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8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F5DA-DFD1-44A7-8ED2-CA008F8E50F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820E-27C8-4CC0-ABE5-DFE31E434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107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B57B11-FBB1-445A-AACF-397F5E917AF6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5C294-6C7E-41D4-92DD-5B6CA7FD1B7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31334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5BA63A-3709-4EE2-ACE5-29CFF43C6873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18C57-FE64-4924-BD00-4528C5AC730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2115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C2B892-F96F-431C-A724-A345B1BBFD43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4FB32-F19D-4E5C-839C-69831DD8C8BB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10826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B1C7B1-93CB-4C8D-B097-BF4EB7A2DDF0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22B94-2218-4F1E-9984-713A3EF3E00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97250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C33E57-5E75-4580-A909-6BA38B58C507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7E915-44A6-475A-9C66-08BC9E0EC14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5987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A2B4DF-58A8-4EF7-BEE8-FAD88600907F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02AE6-51B4-4ABC-BA97-1925F08E371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65783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47247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7532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9420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80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F5DA-DFD1-44A7-8ED2-CA008F8E50F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820E-27C8-4CC0-ABE5-DFE31E434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6307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22931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66332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76464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59048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49596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074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88174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08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9100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1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F5DA-DFD1-44A7-8ED2-CA008F8E50F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820E-27C8-4CC0-ABE5-DFE31E434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4842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3487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63651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30489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6618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30042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76722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74858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91214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5608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06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F5DA-DFD1-44A7-8ED2-CA008F8E50F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820E-27C8-4CC0-ABE5-DFE31E434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6188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59486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90330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2985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96434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59015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1309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59173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46917"/>
          </a:xfrm>
        </p:spPr>
        <p:txBody>
          <a:bodyPr lIns="0" tIns="0" rIns="0" bIns="0"/>
          <a:lstStyle>
            <a:lvl1pPr>
              <a:defRPr sz="2904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85519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7610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558614"/>
          </a:xfrm>
        </p:spPr>
        <p:txBody>
          <a:bodyPr lIns="0" tIns="0" rIns="0" bIns="0"/>
          <a:lstStyle>
            <a:lvl1pPr>
              <a:defRPr sz="363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12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theme" Target="../theme/theme10.xml"/><Relationship Id="rId5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9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3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theme" Target="../theme/theme11.xml"/><Relationship Id="rId5" Type="http://schemas.openxmlformats.org/officeDocument/2006/relationships/slideLayout" Target="../slideLayouts/slideLayout85.xml"/><Relationship Id="rId4" Type="http://schemas.openxmlformats.org/officeDocument/2006/relationships/slideLayout" Target="../slideLayouts/slideLayout84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8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theme" Target="../theme/theme12.xml"/><Relationship Id="rId5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9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3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theme" Target="../theme/theme13.xml"/><Relationship Id="rId5" Type="http://schemas.openxmlformats.org/officeDocument/2006/relationships/slideLayout" Target="../slideLayouts/slideLayout95.xml"/><Relationship Id="rId4" Type="http://schemas.openxmlformats.org/officeDocument/2006/relationships/slideLayout" Target="../slideLayouts/slideLayout94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7.xml"/><Relationship Id="rId1" Type="http://schemas.openxmlformats.org/officeDocument/2006/relationships/slideLayout" Target="../slideLayouts/slideLayout96.xml"/><Relationship Id="rId6" Type="http://schemas.openxmlformats.org/officeDocument/2006/relationships/theme" Target="../theme/theme14.xml"/><Relationship Id="rId5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9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theme" Target="../theme/theme15.xml"/><Relationship Id="rId5" Type="http://schemas.openxmlformats.org/officeDocument/2006/relationships/slideLayout" Target="../slideLayouts/slideLayout105.xml"/><Relationship Id="rId4" Type="http://schemas.openxmlformats.org/officeDocument/2006/relationships/slideLayout" Target="../slideLayouts/slideLayout10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9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3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2F5DA-DFD1-44A7-8ED2-CA008F8E50F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B820E-27C8-4CC0-ABE5-DFE31E434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5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25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4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3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6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55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263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8A0CD2C-5CEA-434A-BBB9-C57E770AB849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FE8D6623-49DF-48C3-83A9-47B8B5D0B21F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32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79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8A0CD2C-5CEA-434A-BBB9-C57E770AB849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FE8D6623-49DF-48C3-83A9-47B8B5D0B21F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160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8A0CD2C-5CEA-434A-BBB9-C57E770AB849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FE8D6623-49DF-48C3-83A9-47B8B5D0B21F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25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8A0CD2C-5CEA-434A-BBB9-C57E770AB849}" type="datetime5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FE8D6623-49DF-48C3-83A9-47B8B5D0B21F}" type="slidenum">
              <a:rPr lang="en-GB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6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10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1922" y="532503"/>
            <a:ext cx="10978942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4246" y="1479944"/>
            <a:ext cx="1100350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B3B3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02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 smtClean="0"/>
              <a:t>Lexical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NFA and DFA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42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C9B40-F813-4B4E-B3FD-166DBAC60220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AF64-9F36-422A-B641-4B7C9C044A4C}" type="slidenum">
              <a:rPr lang="en-GB">
                <a:solidFill>
                  <a:srgbClr val="000000"/>
                </a:solidFill>
              </a:rPr>
              <a:pPr/>
              <a:t>10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0950" y="76200"/>
            <a:ext cx="8839200" cy="1219200"/>
          </a:xfrm>
        </p:spPr>
        <p:txBody>
          <a:bodyPr/>
          <a:lstStyle/>
          <a:p>
            <a:r>
              <a:rPr lang="en-GB"/>
              <a:t>An Example (</a:t>
            </a:r>
            <a:r>
              <a:rPr lang="en-GB" sz="3600"/>
              <a:t>recognise r0 through r31</a:t>
            </a:r>
            <a:r>
              <a:rPr lang="en-GB"/>
              <a:t>)</a:t>
            </a:r>
            <a:br>
              <a:rPr lang="en-GB"/>
            </a:br>
            <a:r>
              <a:rPr lang="en-GB"/>
              <a:t> </a:t>
            </a:r>
            <a:r>
              <a:rPr lang="en-GB" sz="2800" i="1"/>
              <a:t>Register </a:t>
            </a:r>
            <a:r>
              <a:rPr lang="en-GB" sz="2800" i="1">
                <a:sym typeface="Symbol" panose="05050102010706020507" pitchFamily="18" charset="2"/>
              </a:rPr>
              <a:t> r ((0|1|2) (Digit|) | (4|5|6|7|8|9) | (3|30|31))</a:t>
            </a:r>
            <a:endParaRPr lang="en-GB" sz="4000" i="1">
              <a:sym typeface="Symbol" panose="05050102010706020507" pitchFamily="18" charset="2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733800"/>
            <a:ext cx="5791200" cy="2133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State      ‘r’  0,1   2   3  4,5,…,9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0         1    -    -   -     -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1         -    2    2   5     4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2(final)  -    3    3   3     3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3(final)  -    -    -   -     -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4(final)  -    -    -   -     -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5(final)  -    6    -   -     -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6(final)  -    -    -   -     -</a:t>
            </a:r>
          </a:p>
        </p:txBody>
      </p:sp>
    </p:spTree>
    <p:extLst>
      <p:ext uri="{BB962C8B-B14F-4D97-AF65-F5344CB8AC3E}">
        <p14:creationId xmlns:p14="http://schemas.microsoft.com/office/powerpoint/2010/main" val="2960148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C9B40-F813-4B4E-B3FD-166DBAC60220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AF64-9F36-422A-B641-4B7C9C044A4C}" type="slidenum">
              <a:rPr lang="en-GB">
                <a:solidFill>
                  <a:srgbClr val="000000"/>
                </a:solidFill>
              </a:rPr>
              <a:pPr/>
              <a:t>11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8839200" cy="1219200"/>
          </a:xfrm>
        </p:spPr>
        <p:txBody>
          <a:bodyPr/>
          <a:lstStyle/>
          <a:p>
            <a:r>
              <a:rPr lang="en-GB"/>
              <a:t>An Example (</a:t>
            </a:r>
            <a:r>
              <a:rPr lang="en-GB" sz="3600"/>
              <a:t>recognise r0 through r31</a:t>
            </a:r>
            <a:r>
              <a:rPr lang="en-GB"/>
              <a:t>)</a:t>
            </a:r>
            <a:br>
              <a:rPr lang="en-GB"/>
            </a:br>
            <a:r>
              <a:rPr lang="en-GB"/>
              <a:t> </a:t>
            </a:r>
            <a:r>
              <a:rPr lang="en-GB" sz="2800" i="1"/>
              <a:t>Register </a:t>
            </a:r>
            <a:r>
              <a:rPr lang="en-GB" sz="2800" i="1">
                <a:sym typeface="Symbol" panose="05050102010706020507" pitchFamily="18" charset="2"/>
              </a:rPr>
              <a:t> r ((0|1|2) (Digit|) | (4|5|6|7|8|9) | (3|30|31))</a:t>
            </a:r>
            <a:endParaRPr lang="en-GB" sz="4000" i="1">
              <a:sym typeface="Symbol" panose="05050102010706020507" pitchFamily="18" charset="2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733800"/>
            <a:ext cx="5791200" cy="2133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State      ‘r’  0,1   2   3  4,5,…,9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0         1    -    -   -     -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1         -    2    2   5     4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2(final)  -    3    3   3     3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3(final)  -    -    -   -     -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4(final)  -    -    -   -     -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5(final)  -    6    -   -     -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000" b="1" dirty="0">
                <a:latin typeface="Courier New" panose="02070309020205020404" pitchFamily="49" charset="0"/>
              </a:rPr>
              <a:t>  6(final)  -    -    -   -     -</a:t>
            </a:r>
          </a:p>
        </p:txBody>
      </p:sp>
      <p:sp>
        <p:nvSpPr>
          <p:cNvPr id="69636" name="Oval 4"/>
          <p:cNvSpPr>
            <a:spLocks noChangeArrowheads="1"/>
          </p:cNvSpPr>
          <p:nvPr/>
        </p:nvSpPr>
        <p:spPr bwMode="auto">
          <a:xfrm>
            <a:off x="3124200" y="22860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0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69637" name="Oval 5"/>
          <p:cNvSpPr>
            <a:spLocks noChangeArrowheads="1"/>
          </p:cNvSpPr>
          <p:nvPr/>
        </p:nvSpPr>
        <p:spPr bwMode="auto">
          <a:xfrm>
            <a:off x="4495800" y="22860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</a:rPr>
              <a:t>S</a:t>
            </a:r>
            <a:r>
              <a:rPr lang="en-GB" sz="2400" baseline="-25000" dirty="0">
                <a:solidFill>
                  <a:srgbClr val="000000"/>
                </a:solidFill>
              </a:rPr>
              <a:t>1</a:t>
            </a: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69638" name="Oval 6"/>
          <p:cNvSpPr>
            <a:spLocks noChangeArrowheads="1"/>
          </p:cNvSpPr>
          <p:nvPr/>
        </p:nvSpPr>
        <p:spPr bwMode="auto">
          <a:xfrm>
            <a:off x="5791200" y="1600200"/>
            <a:ext cx="457200" cy="457200"/>
          </a:xfrm>
          <a:prstGeom prst="ellipse">
            <a:avLst/>
          </a:prstGeom>
          <a:solidFill>
            <a:srgbClr val="FFFF99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2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69639" name="Oval 7"/>
          <p:cNvSpPr>
            <a:spLocks noChangeArrowheads="1"/>
          </p:cNvSpPr>
          <p:nvPr/>
        </p:nvSpPr>
        <p:spPr bwMode="auto">
          <a:xfrm>
            <a:off x="7315200" y="1600200"/>
            <a:ext cx="457200" cy="457200"/>
          </a:xfrm>
          <a:prstGeom prst="ellipse">
            <a:avLst/>
          </a:prstGeom>
          <a:solidFill>
            <a:srgbClr val="FFFF99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3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69640" name="Oval 8"/>
          <p:cNvSpPr>
            <a:spLocks noChangeArrowheads="1"/>
          </p:cNvSpPr>
          <p:nvPr/>
        </p:nvSpPr>
        <p:spPr bwMode="auto">
          <a:xfrm>
            <a:off x="5791200" y="2286000"/>
            <a:ext cx="457200" cy="457200"/>
          </a:xfrm>
          <a:prstGeom prst="ellipse">
            <a:avLst/>
          </a:prstGeom>
          <a:solidFill>
            <a:srgbClr val="FFFF99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5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69641" name="Oval 9"/>
          <p:cNvSpPr>
            <a:spLocks noChangeArrowheads="1"/>
          </p:cNvSpPr>
          <p:nvPr/>
        </p:nvSpPr>
        <p:spPr bwMode="auto">
          <a:xfrm>
            <a:off x="7315200" y="2286000"/>
            <a:ext cx="457200" cy="457200"/>
          </a:xfrm>
          <a:prstGeom prst="ellipse">
            <a:avLst/>
          </a:prstGeom>
          <a:solidFill>
            <a:srgbClr val="FFFF99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6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69642" name="Oval 10"/>
          <p:cNvSpPr>
            <a:spLocks noChangeArrowheads="1"/>
          </p:cNvSpPr>
          <p:nvPr/>
        </p:nvSpPr>
        <p:spPr bwMode="auto">
          <a:xfrm>
            <a:off x="5791200" y="2971800"/>
            <a:ext cx="457200" cy="457200"/>
          </a:xfrm>
          <a:prstGeom prst="ellipse">
            <a:avLst/>
          </a:prstGeom>
          <a:solidFill>
            <a:srgbClr val="FFFF99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4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>
            <a:off x="3581400" y="2514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 flipV="1">
            <a:off x="4876800" y="18288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>
            <a:off x="6248400" y="1828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>
            <a:off x="4953000" y="2514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>
            <a:off x="6248400" y="2514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9649" name="Line 17"/>
          <p:cNvSpPr>
            <a:spLocks noChangeShapeType="1"/>
          </p:cNvSpPr>
          <p:nvPr/>
        </p:nvSpPr>
        <p:spPr bwMode="auto">
          <a:xfrm>
            <a:off x="4876800" y="26670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3886200" y="2133600"/>
            <a:ext cx="28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4648200" y="1752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0|1|2</a:t>
            </a:r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6400801" y="1447800"/>
            <a:ext cx="741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digit</a:t>
            </a:r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5334000" y="21336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6553201" y="2133600"/>
            <a:ext cx="549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0|1</a:t>
            </a:r>
          </a:p>
        </p:txBody>
      </p: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4191001" y="2895600"/>
            <a:ext cx="140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4|5|6|7|8|9</a:t>
            </a:r>
          </a:p>
        </p:txBody>
      </p: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7620000" y="3581400"/>
            <a:ext cx="28956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200" dirty="0">
                <a:solidFill>
                  <a:srgbClr val="000000"/>
                </a:solidFill>
              </a:rPr>
              <a:t>Different (bigger) transition table.</a:t>
            </a: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200" dirty="0">
                <a:solidFill>
                  <a:srgbClr val="000000"/>
                </a:solidFill>
              </a:rPr>
              <a:t>Our </a:t>
            </a:r>
            <a:r>
              <a:rPr lang="en-GB" sz="2200" u="sng" dirty="0">
                <a:solidFill>
                  <a:srgbClr val="000000"/>
                </a:solidFill>
              </a:rPr>
              <a:t>Deterministic Finite Automaton</a:t>
            </a:r>
            <a:r>
              <a:rPr lang="en-GB" sz="2200" dirty="0">
                <a:solidFill>
                  <a:srgbClr val="000000"/>
                </a:solidFill>
              </a:rPr>
              <a:t> (DFA) recognises only r0 through r31.</a:t>
            </a:r>
          </a:p>
        </p:txBody>
      </p:sp>
    </p:spTree>
    <p:extLst>
      <p:ext uri="{BB962C8B-B14F-4D97-AF65-F5344CB8AC3E}">
        <p14:creationId xmlns:p14="http://schemas.microsoft.com/office/powerpoint/2010/main" val="1245808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C5C6-1639-43D7-8A93-055AB750FACC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BB75-695A-4DE9-A3CC-40312CE7AB24}" type="slidenum">
              <a:rPr lang="en-GB">
                <a:solidFill>
                  <a:srgbClr val="000000"/>
                </a:solidFill>
              </a:rPr>
              <a:pPr/>
              <a:t>12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229600" cy="9144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GB"/>
              <a:t>Non-deterministic Finite Automata</a:t>
            </a:r>
            <a:br>
              <a:rPr lang="en-GB"/>
            </a:br>
            <a:r>
              <a:rPr lang="en-GB" sz="3200" i="1"/>
              <a:t>What about a RE such as (a | b)*abb?</a:t>
            </a:r>
            <a:endParaRPr lang="en-GB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667000"/>
            <a:ext cx="8839200" cy="3429000"/>
          </a:xfrm>
        </p:spPr>
        <p:txBody>
          <a:bodyPr/>
          <a:lstStyle/>
          <a:p>
            <a:pPr>
              <a:spcBef>
                <a:spcPct val="5000"/>
              </a:spcBef>
            </a:pPr>
            <a:r>
              <a:rPr lang="en-GB" sz="2400"/>
              <a:t>This is a </a:t>
            </a:r>
            <a:r>
              <a:rPr lang="en-GB" sz="2400" u="sng"/>
              <a:t>Non-deterministic Finite Automaton</a:t>
            </a:r>
            <a:r>
              <a:rPr lang="en-GB" sz="2400"/>
              <a:t> (NFA):</a:t>
            </a:r>
          </a:p>
          <a:p>
            <a:pPr lvl="1">
              <a:spcBef>
                <a:spcPct val="5000"/>
              </a:spcBef>
            </a:pPr>
            <a:r>
              <a:rPr lang="en-GB" sz="2000"/>
              <a:t>S</a:t>
            </a:r>
            <a:r>
              <a:rPr lang="en-GB" sz="2000" baseline="-25000"/>
              <a:t>0</a:t>
            </a:r>
            <a:r>
              <a:rPr lang="en-GB" sz="2000"/>
              <a:t> has a transition on </a:t>
            </a:r>
            <a:r>
              <a:rPr lang="en-GB" sz="2000" i="1">
                <a:sym typeface="Symbol" panose="05050102010706020507" pitchFamily="18" charset="2"/>
              </a:rPr>
              <a:t></a:t>
            </a:r>
            <a:r>
              <a:rPr lang="en-GB" sz="2000"/>
              <a:t> ; S</a:t>
            </a:r>
            <a:r>
              <a:rPr lang="en-GB" sz="2000" baseline="-25000"/>
              <a:t>1</a:t>
            </a:r>
            <a:r>
              <a:rPr lang="en-GB" sz="2000"/>
              <a:t> has two transitions on </a:t>
            </a:r>
            <a:r>
              <a:rPr lang="en-GB" sz="2000" i="1"/>
              <a:t>a</a:t>
            </a:r>
            <a:r>
              <a:rPr lang="en-GB" sz="2000"/>
              <a:t> (not possible for a DFA).</a:t>
            </a:r>
          </a:p>
          <a:p>
            <a:pPr>
              <a:spcBef>
                <a:spcPct val="5000"/>
              </a:spcBef>
            </a:pPr>
            <a:r>
              <a:rPr lang="en-GB" sz="2400"/>
              <a:t>A DFA is a special case of an NFA:</a:t>
            </a:r>
          </a:p>
          <a:p>
            <a:pPr lvl="1">
              <a:spcBef>
                <a:spcPct val="5000"/>
              </a:spcBef>
            </a:pPr>
            <a:r>
              <a:rPr lang="en-GB" sz="2000"/>
              <a:t>for each state and each transition there is at most one rule.</a:t>
            </a:r>
          </a:p>
          <a:p>
            <a:pPr>
              <a:spcBef>
                <a:spcPct val="5000"/>
              </a:spcBef>
            </a:pPr>
            <a:r>
              <a:rPr lang="en-GB" sz="2400"/>
              <a:t>A DFA can be simulated with an NFA (obvious!)</a:t>
            </a:r>
          </a:p>
          <a:p>
            <a:pPr>
              <a:spcBef>
                <a:spcPct val="5000"/>
              </a:spcBef>
            </a:pPr>
            <a:r>
              <a:rPr lang="en-GB" sz="2400"/>
              <a:t>A NFA can be simulated with a DFA (less obvious).</a:t>
            </a:r>
          </a:p>
          <a:p>
            <a:pPr lvl="1">
              <a:spcBef>
                <a:spcPct val="5000"/>
              </a:spcBef>
            </a:pPr>
            <a:r>
              <a:rPr lang="en-GB" sz="2000"/>
              <a:t>Simulate sets of possible states.</a:t>
            </a:r>
          </a:p>
          <a:p>
            <a:pPr>
              <a:spcBef>
                <a:spcPct val="5000"/>
              </a:spcBef>
              <a:buFontTx/>
              <a:buNone/>
            </a:pPr>
            <a:r>
              <a:rPr lang="en-GB" sz="2400" i="1"/>
              <a:t>Why study NFAs? DFAs can lead to faster recognisers than NFAs but may be much bigger. Converting a RE into an NFA is more direct.</a:t>
            </a:r>
          </a:p>
        </p:txBody>
      </p:sp>
      <p:sp>
        <p:nvSpPr>
          <p:cNvPr id="70660" name="Oval 4"/>
          <p:cNvSpPr>
            <a:spLocks noChangeArrowheads="1"/>
          </p:cNvSpPr>
          <p:nvPr/>
        </p:nvSpPr>
        <p:spPr bwMode="auto">
          <a:xfrm>
            <a:off x="3124200" y="20574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</a:rPr>
              <a:t>S</a:t>
            </a:r>
            <a:r>
              <a:rPr lang="en-GB" sz="2400" baseline="-25000" dirty="0">
                <a:solidFill>
                  <a:srgbClr val="000000"/>
                </a:solidFill>
              </a:rPr>
              <a:t>0</a:t>
            </a:r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70661" name="Oval 5"/>
          <p:cNvSpPr>
            <a:spLocks noChangeArrowheads="1"/>
          </p:cNvSpPr>
          <p:nvPr/>
        </p:nvSpPr>
        <p:spPr bwMode="auto">
          <a:xfrm>
            <a:off x="4419600" y="20574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1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0662" name="Oval 6"/>
          <p:cNvSpPr>
            <a:spLocks noChangeArrowheads="1"/>
          </p:cNvSpPr>
          <p:nvPr/>
        </p:nvSpPr>
        <p:spPr bwMode="auto">
          <a:xfrm>
            <a:off x="5715000" y="20574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2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0663" name="Oval 7"/>
          <p:cNvSpPr>
            <a:spLocks noChangeArrowheads="1"/>
          </p:cNvSpPr>
          <p:nvPr/>
        </p:nvSpPr>
        <p:spPr bwMode="auto">
          <a:xfrm>
            <a:off x="7010400" y="20574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3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0664" name="Oval 8"/>
          <p:cNvSpPr>
            <a:spLocks noChangeArrowheads="1"/>
          </p:cNvSpPr>
          <p:nvPr/>
        </p:nvSpPr>
        <p:spPr bwMode="auto">
          <a:xfrm>
            <a:off x="8229600" y="2057400"/>
            <a:ext cx="457200" cy="457200"/>
          </a:xfrm>
          <a:prstGeom prst="ellipse">
            <a:avLst/>
          </a:prstGeom>
          <a:solidFill>
            <a:srgbClr val="FFFF99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4</a:t>
            </a:r>
            <a:endParaRPr lang="en-GB" sz="2400">
              <a:solidFill>
                <a:srgbClr val="000000"/>
              </a:solidFill>
            </a:endParaRPr>
          </a:p>
        </p:txBody>
      </p:sp>
      <p:cxnSp>
        <p:nvCxnSpPr>
          <p:cNvPr id="70665" name="AutoShape 9"/>
          <p:cNvCxnSpPr>
            <a:cxnSpLocks noChangeShapeType="1"/>
            <a:stCxn id="70661" idx="7"/>
            <a:endCxn id="70661" idx="1"/>
          </p:cNvCxnSpPr>
          <p:nvPr/>
        </p:nvCxnSpPr>
        <p:spPr bwMode="auto">
          <a:xfrm rot="16200000" flipH="1" flipV="1">
            <a:off x="4647406" y="1962944"/>
            <a:ext cx="1588" cy="323850"/>
          </a:xfrm>
          <a:prstGeom prst="curvedConnector3">
            <a:avLst>
              <a:gd name="adj1" fmla="val -229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666" name="Line 10"/>
          <p:cNvSpPr>
            <a:spLocks noChangeShapeType="1"/>
          </p:cNvSpPr>
          <p:nvPr/>
        </p:nvSpPr>
        <p:spPr bwMode="auto">
          <a:xfrm>
            <a:off x="3581400" y="2286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>
            <a:off x="4876800" y="2286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>
            <a:off x="6172200" y="2286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>
            <a:off x="7467600" y="2286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3810000" y="1905000"/>
            <a:ext cx="31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solidFill>
                  <a:srgbClr val="000000"/>
                </a:solidFill>
                <a:sym typeface="Symbol" panose="05050102010706020507" pitchFamily="18" charset="2"/>
              </a:rPr>
              <a:t>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5105400" y="1905001"/>
            <a:ext cx="3209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6400800" y="1905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solidFill>
                  <a:srgbClr val="000000"/>
                </a:solidFill>
              </a:rPr>
              <a:t>b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7696200" y="1905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solidFill>
                  <a:srgbClr val="000000"/>
                </a:solidFill>
              </a:rPr>
              <a:t>b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4419600" y="1371601"/>
            <a:ext cx="6896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solidFill>
                  <a:srgbClr val="000000"/>
                </a:solidFill>
              </a:rPr>
              <a:t>a | b</a:t>
            </a:r>
          </a:p>
        </p:txBody>
      </p:sp>
    </p:spTree>
    <p:extLst>
      <p:ext uri="{BB962C8B-B14F-4D97-AF65-F5344CB8AC3E}">
        <p14:creationId xmlns:p14="http://schemas.microsoft.com/office/powerpoint/2010/main" val="1260706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6DC43-618B-4A26-BF54-55218F856495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BFB9-8500-4B23-AAB1-710DCE7BAB02}" type="slidenum">
              <a:rPr lang="en-GB">
                <a:solidFill>
                  <a:srgbClr val="000000"/>
                </a:solidFill>
              </a:rPr>
              <a:pPr/>
              <a:t>13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52400"/>
            <a:ext cx="8839200" cy="1219200"/>
          </a:xfrm>
        </p:spPr>
        <p:txBody>
          <a:bodyPr/>
          <a:lstStyle/>
          <a:p>
            <a:r>
              <a:rPr lang="en-GB" sz="3600" dirty="0" smtClean="0"/>
              <a:t>Automatic </a:t>
            </a:r>
            <a:r>
              <a:rPr lang="en-GB" sz="3600" dirty="0"/>
              <a:t>Lexical Analyser Construction</a:t>
            </a:r>
            <a:endParaRPr lang="en-GB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447800"/>
            <a:ext cx="9144000" cy="4800600"/>
          </a:xfrm>
        </p:spPr>
        <p:txBody>
          <a:bodyPr/>
          <a:lstStyle/>
          <a:p>
            <a:pPr>
              <a:spcBef>
                <a:spcPct val="10000"/>
              </a:spcBef>
              <a:buFontTx/>
              <a:buNone/>
            </a:pPr>
            <a:r>
              <a:rPr lang="en-GB" sz="2800" dirty="0"/>
              <a:t>To convert a specification into code:</a:t>
            </a:r>
          </a:p>
          <a:p>
            <a:pPr>
              <a:spcBef>
                <a:spcPct val="10000"/>
              </a:spcBef>
            </a:pPr>
            <a:r>
              <a:rPr lang="en-GB" sz="2800" dirty="0"/>
              <a:t>Write down the RE for the input language.</a:t>
            </a:r>
          </a:p>
          <a:p>
            <a:pPr>
              <a:spcBef>
                <a:spcPct val="10000"/>
              </a:spcBef>
            </a:pPr>
            <a:r>
              <a:rPr lang="en-GB" sz="2800" dirty="0"/>
              <a:t>Convert the RE to a NFA (Thompson’s construction)</a:t>
            </a:r>
          </a:p>
          <a:p>
            <a:pPr>
              <a:spcBef>
                <a:spcPct val="10000"/>
              </a:spcBef>
            </a:pPr>
            <a:r>
              <a:rPr lang="en-GB" sz="2800" dirty="0"/>
              <a:t>Build the DFA that simulates the NFA (subset construction)</a:t>
            </a:r>
          </a:p>
          <a:p>
            <a:pPr>
              <a:spcBef>
                <a:spcPct val="10000"/>
              </a:spcBef>
            </a:pPr>
            <a:r>
              <a:rPr lang="en-GB" sz="2800" dirty="0"/>
              <a:t>Shrink the DFA (</a:t>
            </a:r>
            <a:r>
              <a:rPr lang="en-GB" sz="2800" dirty="0" err="1"/>
              <a:t>Hopcroft’s</a:t>
            </a:r>
            <a:r>
              <a:rPr lang="en-GB" sz="2800" dirty="0"/>
              <a:t> algorithm)</a:t>
            </a:r>
          </a:p>
          <a:p>
            <a:pPr lvl="1">
              <a:spcBef>
                <a:spcPct val="10000"/>
              </a:spcBef>
              <a:buFontTx/>
              <a:buNone/>
            </a:pPr>
            <a:r>
              <a:rPr lang="en-GB" sz="2000" dirty="0"/>
              <a:t>(for the curious: there is a full cycle - DFA to RE construction is all pairs, all paths</a:t>
            </a:r>
            <a:r>
              <a:rPr lang="en-GB" sz="2000" dirty="0" smtClean="0"/>
              <a:t>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76817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Automatic Lexical Analyser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10000"/>
              </a:spcBef>
              <a:buFontTx/>
              <a:buNone/>
            </a:pPr>
            <a:r>
              <a:rPr lang="en-GB" dirty="0" smtClean="0"/>
              <a:t>Lexical analyser generators:</a:t>
            </a:r>
          </a:p>
          <a:p>
            <a:pPr>
              <a:spcBef>
                <a:spcPct val="10000"/>
              </a:spcBef>
            </a:pPr>
            <a:r>
              <a:rPr lang="en-GB" dirty="0" err="1" smtClean="0"/>
              <a:t>lex</a:t>
            </a:r>
            <a:r>
              <a:rPr lang="en-GB" dirty="0" smtClean="0"/>
              <a:t> or flex work along these lines.</a:t>
            </a:r>
          </a:p>
          <a:p>
            <a:pPr>
              <a:spcBef>
                <a:spcPct val="10000"/>
              </a:spcBef>
            </a:pPr>
            <a:r>
              <a:rPr lang="en-GB" dirty="0" smtClean="0"/>
              <a:t>Algorithms are well-known and understood.</a:t>
            </a:r>
          </a:p>
          <a:p>
            <a:pPr>
              <a:spcBef>
                <a:spcPct val="10000"/>
              </a:spcBef>
            </a:pPr>
            <a:r>
              <a:rPr lang="en-GB" dirty="0" smtClean="0"/>
              <a:t>Key issue is the interface to parser.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40DA-FFD3-4FBA-B577-1BAFC72749B9}" type="datetime5">
              <a:rPr lang="en-GB" smtClean="0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COMP36512 Lecture 4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670F-E85E-4DBB-ABDB-6A825E315827}" type="slidenum">
              <a:rPr lang="en-GB" smtClean="0">
                <a:solidFill>
                  <a:srgbClr val="000000"/>
                </a:solidFill>
              </a:rPr>
              <a:pPr/>
              <a:t>14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62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C202-2329-4B6F-AC12-0F058DFA5D04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A287-0AF9-413A-848D-318283A772F1}" type="slidenum">
              <a:rPr lang="en-GB">
                <a:solidFill>
                  <a:srgbClr val="000000"/>
                </a:solidFill>
              </a:rPr>
              <a:pPr/>
              <a:t>15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52400"/>
            <a:ext cx="8839200" cy="762000"/>
          </a:xfrm>
        </p:spPr>
        <p:txBody>
          <a:bodyPr/>
          <a:lstStyle/>
          <a:p>
            <a:r>
              <a:rPr lang="en-GB" sz="3600"/>
              <a:t>RE to NFA using Thompson’s construction</a:t>
            </a:r>
            <a:endParaRPr lang="en-GB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19200"/>
            <a:ext cx="91440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GB" sz="2800"/>
              <a:t>Key idea (Ken Thompson; CACM, 1968): NFA pattern for each symbol and/or operator: join them in precedence order.</a:t>
            </a:r>
          </a:p>
        </p:txBody>
      </p:sp>
      <p:sp>
        <p:nvSpPr>
          <p:cNvPr id="71692" name="Oval 12"/>
          <p:cNvSpPr>
            <a:spLocks noChangeArrowheads="1"/>
          </p:cNvSpPr>
          <p:nvPr/>
        </p:nvSpPr>
        <p:spPr bwMode="auto">
          <a:xfrm>
            <a:off x="6477000" y="25908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0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693" name="Oval 13"/>
          <p:cNvSpPr>
            <a:spLocks noChangeArrowheads="1"/>
          </p:cNvSpPr>
          <p:nvPr/>
        </p:nvSpPr>
        <p:spPr bwMode="auto">
          <a:xfrm>
            <a:off x="7391400" y="25908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1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694" name="Oval 14"/>
          <p:cNvSpPr>
            <a:spLocks noChangeArrowheads="1"/>
          </p:cNvSpPr>
          <p:nvPr/>
        </p:nvSpPr>
        <p:spPr bwMode="auto">
          <a:xfrm>
            <a:off x="8305800" y="25908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2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695" name="Oval 15"/>
          <p:cNvSpPr>
            <a:spLocks noChangeArrowheads="1"/>
          </p:cNvSpPr>
          <p:nvPr/>
        </p:nvSpPr>
        <p:spPr bwMode="auto">
          <a:xfrm>
            <a:off x="9220200" y="2590800"/>
            <a:ext cx="457200" cy="457200"/>
          </a:xfrm>
          <a:prstGeom prst="ellipse">
            <a:avLst/>
          </a:prstGeom>
          <a:solidFill>
            <a:srgbClr val="FFFF99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3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703" name="Oval 23"/>
          <p:cNvSpPr>
            <a:spLocks noChangeArrowheads="1"/>
          </p:cNvSpPr>
          <p:nvPr/>
        </p:nvSpPr>
        <p:spPr bwMode="auto">
          <a:xfrm>
            <a:off x="6477000" y="43434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0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704" name="Oval 24"/>
          <p:cNvSpPr>
            <a:spLocks noChangeArrowheads="1"/>
          </p:cNvSpPr>
          <p:nvPr/>
        </p:nvSpPr>
        <p:spPr bwMode="auto">
          <a:xfrm>
            <a:off x="7391400" y="43434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1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705" name="Oval 25"/>
          <p:cNvSpPr>
            <a:spLocks noChangeArrowheads="1"/>
          </p:cNvSpPr>
          <p:nvPr/>
        </p:nvSpPr>
        <p:spPr bwMode="auto">
          <a:xfrm>
            <a:off x="8382000" y="43434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2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706" name="Oval 26"/>
          <p:cNvSpPr>
            <a:spLocks noChangeArrowheads="1"/>
          </p:cNvSpPr>
          <p:nvPr/>
        </p:nvSpPr>
        <p:spPr bwMode="auto">
          <a:xfrm>
            <a:off x="9296400" y="4343400"/>
            <a:ext cx="457200" cy="457200"/>
          </a:xfrm>
          <a:prstGeom prst="ellipse">
            <a:avLst/>
          </a:prstGeom>
          <a:solidFill>
            <a:srgbClr val="FFFF99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</a:rPr>
              <a:t>S</a:t>
            </a:r>
            <a:r>
              <a:rPr lang="en-GB" sz="2400" baseline="-25000">
                <a:solidFill>
                  <a:srgbClr val="000000"/>
                </a:solidFill>
              </a:rPr>
              <a:t>3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707" name="Line 27"/>
          <p:cNvSpPr>
            <a:spLocks noChangeShapeType="1"/>
          </p:cNvSpPr>
          <p:nvPr/>
        </p:nvSpPr>
        <p:spPr bwMode="auto">
          <a:xfrm>
            <a:off x="7848600" y="4572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708" name="Line 28"/>
          <p:cNvSpPr>
            <a:spLocks noChangeShapeType="1"/>
          </p:cNvSpPr>
          <p:nvPr/>
        </p:nvSpPr>
        <p:spPr bwMode="auto">
          <a:xfrm>
            <a:off x="88392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709" name="Line 29"/>
          <p:cNvSpPr>
            <a:spLocks noChangeShapeType="1"/>
          </p:cNvSpPr>
          <p:nvPr/>
        </p:nvSpPr>
        <p:spPr bwMode="auto">
          <a:xfrm>
            <a:off x="69342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cxnSp>
        <p:nvCxnSpPr>
          <p:cNvPr id="71710" name="AutoShape 30"/>
          <p:cNvCxnSpPr>
            <a:cxnSpLocks noChangeShapeType="1"/>
            <a:stCxn id="71703" idx="5"/>
            <a:endCxn id="71706" idx="3"/>
          </p:cNvCxnSpPr>
          <p:nvPr/>
        </p:nvCxnSpPr>
        <p:spPr bwMode="auto">
          <a:xfrm rot="16200000" flipH="1">
            <a:off x="8101013" y="3500438"/>
            <a:ext cx="28575" cy="2495550"/>
          </a:xfrm>
          <a:prstGeom prst="curvedConnector3">
            <a:avLst>
              <a:gd name="adj1" fmla="val 103333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11" name="AutoShape 31"/>
          <p:cNvCxnSpPr>
            <a:cxnSpLocks noChangeShapeType="1"/>
            <a:stCxn id="71705" idx="1"/>
            <a:endCxn id="71704" idx="7"/>
          </p:cNvCxnSpPr>
          <p:nvPr/>
        </p:nvCxnSpPr>
        <p:spPr bwMode="auto">
          <a:xfrm rot="16200000" flipH="1" flipV="1">
            <a:off x="8114506" y="4077494"/>
            <a:ext cx="1588" cy="666750"/>
          </a:xfrm>
          <a:prstGeom prst="curvedConnector3">
            <a:avLst>
              <a:gd name="adj1" fmla="val -128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712" name="Line 32"/>
          <p:cNvSpPr>
            <a:spLocks noChangeShapeType="1"/>
          </p:cNvSpPr>
          <p:nvPr/>
        </p:nvSpPr>
        <p:spPr bwMode="auto">
          <a:xfrm>
            <a:off x="69342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713" name="Line 33"/>
          <p:cNvSpPr>
            <a:spLocks noChangeShapeType="1"/>
          </p:cNvSpPr>
          <p:nvPr/>
        </p:nvSpPr>
        <p:spPr bwMode="auto">
          <a:xfrm>
            <a:off x="78486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714" name="Line 34"/>
          <p:cNvSpPr>
            <a:spLocks noChangeShapeType="1"/>
          </p:cNvSpPr>
          <p:nvPr/>
        </p:nvSpPr>
        <p:spPr bwMode="auto">
          <a:xfrm>
            <a:off x="8763000" y="2819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715" name="Text Box 35"/>
          <p:cNvSpPr txBox="1">
            <a:spLocks noChangeArrowheads="1"/>
          </p:cNvSpPr>
          <p:nvPr/>
        </p:nvSpPr>
        <p:spPr bwMode="auto">
          <a:xfrm>
            <a:off x="3717925" y="2403476"/>
            <a:ext cx="3209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solidFill>
                  <a:srgbClr val="000000"/>
                </a:solidFill>
              </a:rPr>
              <a:t>a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718" name="Text Box 38"/>
          <p:cNvSpPr txBox="1">
            <a:spLocks noChangeArrowheads="1"/>
          </p:cNvSpPr>
          <p:nvPr/>
        </p:nvSpPr>
        <p:spPr bwMode="auto">
          <a:xfrm>
            <a:off x="7010400" y="2438401"/>
            <a:ext cx="3209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solidFill>
                  <a:srgbClr val="000000"/>
                </a:solidFill>
              </a:rPr>
              <a:t>a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719" name="Text Box 39"/>
          <p:cNvSpPr txBox="1">
            <a:spLocks noChangeArrowheads="1"/>
          </p:cNvSpPr>
          <p:nvPr/>
        </p:nvSpPr>
        <p:spPr bwMode="auto">
          <a:xfrm>
            <a:off x="8763000" y="2438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solidFill>
                  <a:srgbClr val="000000"/>
                </a:solidFill>
              </a:rPr>
              <a:t>b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720" name="Text Box 40"/>
          <p:cNvSpPr txBox="1">
            <a:spLocks noChangeArrowheads="1"/>
          </p:cNvSpPr>
          <p:nvPr/>
        </p:nvSpPr>
        <p:spPr bwMode="auto">
          <a:xfrm>
            <a:off x="7924800" y="4419601"/>
            <a:ext cx="3209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solidFill>
                  <a:srgbClr val="000000"/>
                </a:solidFill>
              </a:rPr>
              <a:t>a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721" name="Text Box 41"/>
          <p:cNvSpPr txBox="1">
            <a:spLocks noChangeArrowheads="1"/>
          </p:cNvSpPr>
          <p:nvPr/>
        </p:nvSpPr>
        <p:spPr bwMode="auto">
          <a:xfrm>
            <a:off x="7908925" y="2397125"/>
            <a:ext cx="31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sym typeface="Symbol" panose="05050102010706020507" pitchFamily="18" charset="2"/>
              </a:rPr>
              <a:t>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725" name="Text Box 45"/>
          <p:cNvSpPr txBox="1">
            <a:spLocks noChangeArrowheads="1"/>
          </p:cNvSpPr>
          <p:nvPr/>
        </p:nvSpPr>
        <p:spPr bwMode="auto">
          <a:xfrm>
            <a:off x="7924800" y="4876800"/>
            <a:ext cx="31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sym typeface="Symbol" panose="05050102010706020507" pitchFamily="18" charset="2"/>
              </a:rPr>
              <a:t></a:t>
            </a:r>
            <a:endParaRPr lang="en-GB" sz="2400">
              <a:solidFill>
                <a:srgbClr val="000000"/>
              </a:solidFill>
            </a:endParaRPr>
          </a:p>
        </p:txBody>
      </p:sp>
      <p:grpSp>
        <p:nvGrpSpPr>
          <p:cNvPr id="71735" name="Group 55"/>
          <p:cNvGrpSpPr>
            <a:grpSpLocks/>
          </p:cNvGrpSpPr>
          <p:nvPr/>
        </p:nvGrpSpPr>
        <p:grpSpPr bwMode="auto">
          <a:xfrm>
            <a:off x="2362200" y="3698876"/>
            <a:ext cx="3200400" cy="1635125"/>
            <a:chOff x="528" y="2330"/>
            <a:chExt cx="2016" cy="1030"/>
          </a:xfrm>
        </p:grpSpPr>
        <p:sp>
          <p:nvSpPr>
            <p:cNvPr id="71686" name="Oval 6"/>
            <p:cNvSpPr>
              <a:spLocks noChangeArrowheads="1"/>
            </p:cNvSpPr>
            <p:nvPr/>
          </p:nvSpPr>
          <p:spPr bwMode="auto">
            <a:xfrm>
              <a:off x="528" y="2784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1687" name="Oval 7"/>
            <p:cNvSpPr>
              <a:spLocks noChangeArrowheads="1"/>
            </p:cNvSpPr>
            <p:nvPr/>
          </p:nvSpPr>
          <p:spPr bwMode="auto">
            <a:xfrm>
              <a:off x="2256" y="2736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5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1688" name="Oval 8"/>
            <p:cNvSpPr>
              <a:spLocks noChangeArrowheads="1"/>
            </p:cNvSpPr>
            <p:nvPr/>
          </p:nvSpPr>
          <p:spPr bwMode="auto">
            <a:xfrm>
              <a:off x="1728" y="3072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4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1689" name="Oval 9"/>
            <p:cNvSpPr>
              <a:spLocks noChangeArrowheads="1"/>
            </p:cNvSpPr>
            <p:nvPr/>
          </p:nvSpPr>
          <p:spPr bwMode="auto">
            <a:xfrm>
              <a:off x="1728" y="244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2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1690" name="Oval 10"/>
            <p:cNvSpPr>
              <a:spLocks noChangeArrowheads="1"/>
            </p:cNvSpPr>
            <p:nvPr/>
          </p:nvSpPr>
          <p:spPr bwMode="auto">
            <a:xfrm>
              <a:off x="1008" y="3072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3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1691" name="Oval 11"/>
            <p:cNvSpPr>
              <a:spLocks noChangeArrowheads="1"/>
            </p:cNvSpPr>
            <p:nvPr/>
          </p:nvSpPr>
          <p:spPr bwMode="auto">
            <a:xfrm>
              <a:off x="1008" y="244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1696" name="Line 16"/>
            <p:cNvSpPr>
              <a:spLocks noChangeShapeType="1"/>
            </p:cNvSpPr>
            <p:nvPr/>
          </p:nvSpPr>
          <p:spPr bwMode="auto">
            <a:xfrm flipV="1">
              <a:off x="768" y="2640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1697" name="Line 17"/>
            <p:cNvSpPr>
              <a:spLocks noChangeShapeType="1"/>
            </p:cNvSpPr>
            <p:nvPr/>
          </p:nvSpPr>
          <p:spPr bwMode="auto">
            <a:xfrm>
              <a:off x="768" y="3024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1698" name="Line 18"/>
            <p:cNvSpPr>
              <a:spLocks noChangeShapeType="1"/>
            </p:cNvSpPr>
            <p:nvPr/>
          </p:nvSpPr>
          <p:spPr bwMode="auto">
            <a:xfrm>
              <a:off x="1296" y="259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1699" name="Line 19"/>
            <p:cNvSpPr>
              <a:spLocks noChangeShapeType="1"/>
            </p:cNvSpPr>
            <p:nvPr/>
          </p:nvSpPr>
          <p:spPr bwMode="auto">
            <a:xfrm>
              <a:off x="1296" y="321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1700" name="Line 20"/>
            <p:cNvSpPr>
              <a:spLocks noChangeShapeType="1"/>
            </p:cNvSpPr>
            <p:nvPr/>
          </p:nvSpPr>
          <p:spPr bwMode="auto">
            <a:xfrm>
              <a:off x="2016" y="2640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1701" name="Line 21"/>
            <p:cNvSpPr>
              <a:spLocks noChangeShapeType="1"/>
            </p:cNvSpPr>
            <p:nvPr/>
          </p:nvSpPr>
          <p:spPr bwMode="auto">
            <a:xfrm flipV="1">
              <a:off x="2016" y="292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1716" name="Text Box 36"/>
            <p:cNvSpPr txBox="1">
              <a:spLocks noChangeArrowheads="1"/>
            </p:cNvSpPr>
            <p:nvPr/>
          </p:nvSpPr>
          <p:spPr bwMode="auto">
            <a:xfrm>
              <a:off x="1382" y="2330"/>
              <a:ext cx="2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a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1717" name="Text Box 37"/>
            <p:cNvSpPr txBox="1">
              <a:spLocks noChangeArrowheads="1"/>
            </p:cNvSpPr>
            <p:nvPr/>
          </p:nvSpPr>
          <p:spPr bwMode="auto">
            <a:xfrm>
              <a:off x="1382" y="295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b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1722" name="Text Box 42"/>
            <p:cNvSpPr txBox="1">
              <a:spLocks noChangeArrowheads="1"/>
            </p:cNvSpPr>
            <p:nvPr/>
          </p:nvSpPr>
          <p:spPr bwMode="auto">
            <a:xfrm>
              <a:off x="720" y="254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1723" name="Text Box 43"/>
            <p:cNvSpPr txBox="1">
              <a:spLocks noChangeArrowheads="1"/>
            </p:cNvSpPr>
            <p:nvPr/>
          </p:nvSpPr>
          <p:spPr bwMode="auto">
            <a:xfrm>
              <a:off x="2064" y="2976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1724" name="Text Box 44"/>
            <p:cNvSpPr txBox="1">
              <a:spLocks noChangeArrowheads="1"/>
            </p:cNvSpPr>
            <p:nvPr/>
          </p:nvSpPr>
          <p:spPr bwMode="auto">
            <a:xfrm>
              <a:off x="2064" y="2448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1726" name="Text Box 46"/>
            <p:cNvSpPr txBox="1">
              <a:spLocks noChangeArrowheads="1"/>
            </p:cNvSpPr>
            <p:nvPr/>
          </p:nvSpPr>
          <p:spPr bwMode="auto">
            <a:xfrm>
              <a:off x="768" y="302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sp>
        <p:nvSpPr>
          <p:cNvPr id="71727" name="Text Box 47"/>
          <p:cNvSpPr txBox="1">
            <a:spLocks noChangeArrowheads="1"/>
          </p:cNvSpPr>
          <p:nvPr/>
        </p:nvSpPr>
        <p:spPr bwMode="auto">
          <a:xfrm>
            <a:off x="7010400" y="4191000"/>
            <a:ext cx="31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sym typeface="Symbol" panose="05050102010706020507" pitchFamily="18" charset="2"/>
              </a:rPr>
              <a:t>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728" name="Text Box 48"/>
          <p:cNvSpPr txBox="1">
            <a:spLocks noChangeArrowheads="1"/>
          </p:cNvSpPr>
          <p:nvPr/>
        </p:nvSpPr>
        <p:spPr bwMode="auto">
          <a:xfrm>
            <a:off x="8915400" y="4191000"/>
            <a:ext cx="31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sym typeface="Symbol" panose="05050102010706020507" pitchFamily="18" charset="2"/>
              </a:rPr>
              <a:t>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729" name="Text Box 49"/>
          <p:cNvSpPr txBox="1">
            <a:spLocks noChangeArrowheads="1"/>
          </p:cNvSpPr>
          <p:nvPr/>
        </p:nvSpPr>
        <p:spPr bwMode="auto">
          <a:xfrm>
            <a:off x="8001000" y="3810000"/>
            <a:ext cx="31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sym typeface="Symbol" panose="05050102010706020507" pitchFamily="18" charset="2"/>
              </a:rPr>
              <a:t></a:t>
            </a:r>
            <a:endParaRPr lang="en-GB" sz="2400">
              <a:solidFill>
                <a:srgbClr val="000000"/>
              </a:solidFill>
            </a:endParaRPr>
          </a:p>
        </p:txBody>
      </p:sp>
      <p:grpSp>
        <p:nvGrpSpPr>
          <p:cNvPr id="71734" name="Group 54"/>
          <p:cNvGrpSpPr>
            <a:grpSpLocks/>
          </p:cNvGrpSpPr>
          <p:nvPr/>
        </p:nvGrpSpPr>
        <p:grpSpPr bwMode="auto">
          <a:xfrm>
            <a:off x="3048000" y="2590801"/>
            <a:ext cx="1676400" cy="976313"/>
            <a:chOff x="960" y="1632"/>
            <a:chExt cx="1056" cy="615"/>
          </a:xfrm>
        </p:grpSpPr>
        <p:sp>
          <p:nvSpPr>
            <p:cNvPr id="71684" name="Oval 4"/>
            <p:cNvSpPr>
              <a:spLocks noChangeArrowheads="1"/>
            </p:cNvSpPr>
            <p:nvPr/>
          </p:nvSpPr>
          <p:spPr bwMode="auto">
            <a:xfrm>
              <a:off x="1008" y="1632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1685" name="Oval 5"/>
            <p:cNvSpPr>
              <a:spLocks noChangeArrowheads="1"/>
            </p:cNvSpPr>
            <p:nvPr/>
          </p:nvSpPr>
          <p:spPr bwMode="auto">
            <a:xfrm>
              <a:off x="1728" y="1632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1702" name="Line 22"/>
            <p:cNvSpPr>
              <a:spLocks noChangeShapeType="1"/>
            </p:cNvSpPr>
            <p:nvPr/>
          </p:nvSpPr>
          <p:spPr bwMode="auto">
            <a:xfrm>
              <a:off x="1296" y="177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1730" name="Text Box 50"/>
            <p:cNvSpPr txBox="1">
              <a:spLocks noChangeArrowheads="1"/>
            </p:cNvSpPr>
            <p:nvPr/>
          </p:nvSpPr>
          <p:spPr bwMode="auto">
            <a:xfrm>
              <a:off x="960" y="1920"/>
              <a:ext cx="10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800">
                  <a:solidFill>
                    <a:srgbClr val="000000"/>
                  </a:solidFill>
                </a:rPr>
                <a:t>NFA for </a:t>
              </a:r>
              <a:r>
                <a:rPr lang="en-GB" sz="2800" i="1">
                  <a:solidFill>
                    <a:srgbClr val="000000"/>
                  </a:solidFill>
                </a:rPr>
                <a:t>a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sp>
        <p:nvSpPr>
          <p:cNvPr id="71731" name="Text Box 51"/>
          <p:cNvSpPr txBox="1">
            <a:spLocks noChangeArrowheads="1"/>
          </p:cNvSpPr>
          <p:nvPr/>
        </p:nvSpPr>
        <p:spPr bwMode="auto">
          <a:xfrm>
            <a:off x="7162801" y="3048001"/>
            <a:ext cx="184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>
                <a:solidFill>
                  <a:srgbClr val="000000"/>
                </a:solidFill>
                <a:sym typeface="Symbol" panose="05050102010706020507" pitchFamily="18" charset="2"/>
              </a:rPr>
              <a:t>NFA for </a:t>
            </a:r>
            <a:r>
              <a:rPr lang="en-GB" sz="2800" i="1">
                <a:solidFill>
                  <a:srgbClr val="000000"/>
                </a:solidFill>
                <a:sym typeface="Symbol" panose="05050102010706020507" pitchFamily="18" charset="2"/>
              </a:rPr>
              <a:t>ab</a:t>
            </a:r>
            <a:endParaRPr lang="en-GB" sz="2400">
              <a:solidFill>
                <a:srgbClr val="000000"/>
              </a:solidFill>
            </a:endParaRPr>
          </a:p>
        </p:txBody>
      </p:sp>
      <p:sp>
        <p:nvSpPr>
          <p:cNvPr id="71732" name="Text Box 52"/>
          <p:cNvSpPr txBox="1">
            <a:spLocks noChangeArrowheads="1"/>
          </p:cNvSpPr>
          <p:nvPr/>
        </p:nvSpPr>
        <p:spPr bwMode="auto">
          <a:xfrm>
            <a:off x="2819400" y="5410201"/>
            <a:ext cx="2122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>
                <a:solidFill>
                  <a:srgbClr val="000000"/>
                </a:solidFill>
              </a:rPr>
              <a:t>NFA for </a:t>
            </a:r>
            <a:r>
              <a:rPr lang="en-GB" sz="2800" i="1">
                <a:solidFill>
                  <a:srgbClr val="000000"/>
                </a:solidFill>
              </a:rPr>
              <a:t>a | b</a:t>
            </a:r>
            <a:endParaRPr lang="en-GB" sz="2800">
              <a:solidFill>
                <a:srgbClr val="000000"/>
              </a:solidFill>
            </a:endParaRPr>
          </a:p>
        </p:txBody>
      </p:sp>
      <p:sp>
        <p:nvSpPr>
          <p:cNvPr id="71733" name="Text Box 53"/>
          <p:cNvSpPr txBox="1">
            <a:spLocks noChangeArrowheads="1"/>
          </p:cNvSpPr>
          <p:nvPr/>
        </p:nvSpPr>
        <p:spPr bwMode="auto">
          <a:xfrm>
            <a:off x="7239001" y="5334001"/>
            <a:ext cx="184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>
                <a:solidFill>
                  <a:srgbClr val="000000"/>
                </a:solidFill>
              </a:rPr>
              <a:t>NFA for </a:t>
            </a:r>
            <a:r>
              <a:rPr lang="en-GB" sz="2800" i="1">
                <a:solidFill>
                  <a:srgbClr val="000000"/>
                </a:solidFill>
              </a:rPr>
              <a:t>a*</a:t>
            </a:r>
            <a:endParaRPr lang="en-GB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237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B23B-7CA9-4A38-B958-A0BDD9C89661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1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9C9A-45F3-4662-AD47-7722D02CB335}" type="slidenum">
              <a:rPr lang="en-GB">
                <a:solidFill>
                  <a:srgbClr val="000000"/>
                </a:solidFill>
              </a:rPr>
              <a:pPr/>
              <a:t>16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txBody>
          <a:bodyPr/>
          <a:lstStyle/>
          <a:p>
            <a:r>
              <a:rPr lang="en-GB" sz="4000"/>
              <a:t>Example: Construct the NFA of </a:t>
            </a:r>
            <a:r>
              <a:rPr lang="en-GB" sz="4000" i="1"/>
              <a:t>a (b|c)*</a:t>
            </a:r>
            <a:endParaRPr lang="en-GB"/>
          </a:p>
        </p:txBody>
      </p:sp>
      <p:grpSp>
        <p:nvGrpSpPr>
          <p:cNvPr id="72715" name="Group 11"/>
          <p:cNvGrpSpPr>
            <a:grpSpLocks/>
          </p:cNvGrpSpPr>
          <p:nvPr/>
        </p:nvGrpSpPr>
        <p:grpSpPr bwMode="auto">
          <a:xfrm>
            <a:off x="3733800" y="990601"/>
            <a:ext cx="1600200" cy="644525"/>
            <a:chOff x="1248" y="650"/>
            <a:chExt cx="1008" cy="406"/>
          </a:xfrm>
        </p:grpSpPr>
        <p:sp>
          <p:nvSpPr>
            <p:cNvPr id="72709" name="Oval 5"/>
            <p:cNvSpPr>
              <a:spLocks noChangeArrowheads="1"/>
            </p:cNvSpPr>
            <p:nvPr/>
          </p:nvSpPr>
          <p:spPr bwMode="auto">
            <a:xfrm>
              <a:off x="124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0" name="Oval 6"/>
            <p:cNvSpPr>
              <a:spLocks noChangeArrowheads="1"/>
            </p:cNvSpPr>
            <p:nvPr/>
          </p:nvSpPr>
          <p:spPr bwMode="auto">
            <a:xfrm>
              <a:off x="196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1" name="Line 7"/>
            <p:cNvSpPr>
              <a:spLocks noChangeShapeType="1"/>
            </p:cNvSpPr>
            <p:nvPr/>
          </p:nvSpPr>
          <p:spPr bwMode="auto">
            <a:xfrm>
              <a:off x="1536" y="9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13" name="Text Box 9"/>
            <p:cNvSpPr txBox="1">
              <a:spLocks noChangeArrowheads="1"/>
            </p:cNvSpPr>
            <p:nvPr/>
          </p:nvSpPr>
          <p:spPr bwMode="auto">
            <a:xfrm>
              <a:off x="1670" y="650"/>
              <a:ext cx="2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a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2716" name="Group 12"/>
          <p:cNvGrpSpPr>
            <a:grpSpLocks/>
          </p:cNvGrpSpPr>
          <p:nvPr/>
        </p:nvGrpSpPr>
        <p:grpSpPr bwMode="auto">
          <a:xfrm>
            <a:off x="8077200" y="990601"/>
            <a:ext cx="1600200" cy="644525"/>
            <a:chOff x="1248" y="650"/>
            <a:chExt cx="1008" cy="406"/>
          </a:xfrm>
        </p:grpSpPr>
        <p:sp>
          <p:nvSpPr>
            <p:cNvPr id="72717" name="Oval 13"/>
            <p:cNvSpPr>
              <a:spLocks noChangeArrowheads="1"/>
            </p:cNvSpPr>
            <p:nvPr/>
          </p:nvSpPr>
          <p:spPr bwMode="auto">
            <a:xfrm>
              <a:off x="124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8" name="Oval 14"/>
            <p:cNvSpPr>
              <a:spLocks noChangeArrowheads="1"/>
            </p:cNvSpPr>
            <p:nvPr/>
          </p:nvSpPr>
          <p:spPr bwMode="auto">
            <a:xfrm>
              <a:off x="196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9" name="Line 15"/>
            <p:cNvSpPr>
              <a:spLocks noChangeShapeType="1"/>
            </p:cNvSpPr>
            <p:nvPr/>
          </p:nvSpPr>
          <p:spPr bwMode="auto">
            <a:xfrm>
              <a:off x="1536" y="9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20" name="Text Box 16"/>
            <p:cNvSpPr txBox="1">
              <a:spLocks noChangeArrowheads="1"/>
            </p:cNvSpPr>
            <p:nvPr/>
          </p:nvSpPr>
          <p:spPr bwMode="auto">
            <a:xfrm>
              <a:off x="1670" y="650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c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2831" name="Group 127"/>
          <p:cNvGrpSpPr>
            <a:grpSpLocks/>
          </p:cNvGrpSpPr>
          <p:nvPr/>
        </p:nvGrpSpPr>
        <p:grpSpPr bwMode="auto">
          <a:xfrm>
            <a:off x="5867400" y="990600"/>
            <a:ext cx="1600200" cy="609600"/>
            <a:chOff x="2688" y="624"/>
            <a:chExt cx="1008" cy="384"/>
          </a:xfrm>
        </p:grpSpPr>
        <p:sp>
          <p:nvSpPr>
            <p:cNvPr id="72722" name="Oval 18"/>
            <p:cNvSpPr>
              <a:spLocks noChangeArrowheads="1"/>
            </p:cNvSpPr>
            <p:nvPr/>
          </p:nvSpPr>
          <p:spPr bwMode="auto">
            <a:xfrm>
              <a:off x="2688" y="72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3" name="Oval 19"/>
            <p:cNvSpPr>
              <a:spLocks noChangeArrowheads="1"/>
            </p:cNvSpPr>
            <p:nvPr/>
          </p:nvSpPr>
          <p:spPr bwMode="auto">
            <a:xfrm>
              <a:off x="3408" y="720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4" name="Line 20"/>
            <p:cNvSpPr>
              <a:spLocks noChangeShapeType="1"/>
            </p:cNvSpPr>
            <p:nvPr/>
          </p:nvSpPr>
          <p:spPr bwMode="auto">
            <a:xfrm>
              <a:off x="2976" y="86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25" name="Text Box 21"/>
            <p:cNvSpPr txBox="1">
              <a:spLocks noChangeArrowheads="1"/>
            </p:cNvSpPr>
            <p:nvPr/>
          </p:nvSpPr>
          <p:spPr bwMode="auto">
            <a:xfrm>
              <a:off x="3072" y="62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b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sp>
        <p:nvSpPr>
          <p:cNvPr id="72816" name="Text Box 112"/>
          <p:cNvSpPr txBox="1">
            <a:spLocks noChangeArrowheads="1"/>
          </p:cNvSpPr>
          <p:nvPr/>
        </p:nvSpPr>
        <p:spPr bwMode="auto">
          <a:xfrm>
            <a:off x="2133601" y="1066801"/>
            <a:ext cx="14525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First: NFAs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for </a:t>
            </a:r>
            <a:r>
              <a:rPr lang="en-GB" sz="2000" i="1" u="sng">
                <a:solidFill>
                  <a:srgbClr val="000000"/>
                </a:solidFill>
              </a:rPr>
              <a:t>a, b, c</a:t>
            </a:r>
            <a:endParaRPr lang="en-GB" sz="2000" u="sng">
              <a:solidFill>
                <a:srgbClr val="000000"/>
              </a:solidFill>
            </a:endParaRPr>
          </a:p>
        </p:txBody>
      </p:sp>
      <p:sp>
        <p:nvSpPr>
          <p:cNvPr id="72817" name="Rectangle 113"/>
          <p:cNvSpPr>
            <a:spLocks noChangeArrowheads="1"/>
          </p:cNvSpPr>
          <p:nvPr/>
        </p:nvSpPr>
        <p:spPr bwMode="auto">
          <a:xfrm>
            <a:off x="1981200" y="914400"/>
            <a:ext cx="8077200" cy="9144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464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B23B-7CA9-4A38-B958-A0BDD9C89661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1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9C9A-45F3-4662-AD47-7722D02CB335}" type="slidenum">
              <a:rPr lang="en-GB">
                <a:solidFill>
                  <a:srgbClr val="000000"/>
                </a:solidFill>
              </a:rPr>
              <a:pPr/>
              <a:t>17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txBody>
          <a:bodyPr/>
          <a:lstStyle/>
          <a:p>
            <a:r>
              <a:rPr lang="en-GB" sz="4000"/>
              <a:t>Example: Construct the NFA of </a:t>
            </a:r>
            <a:r>
              <a:rPr lang="en-GB" sz="4000" i="1"/>
              <a:t>a (b|c)*</a:t>
            </a:r>
            <a:endParaRPr lang="en-GB"/>
          </a:p>
        </p:txBody>
      </p:sp>
      <p:grpSp>
        <p:nvGrpSpPr>
          <p:cNvPr id="72715" name="Group 11"/>
          <p:cNvGrpSpPr>
            <a:grpSpLocks/>
          </p:cNvGrpSpPr>
          <p:nvPr/>
        </p:nvGrpSpPr>
        <p:grpSpPr bwMode="auto">
          <a:xfrm>
            <a:off x="3733800" y="990601"/>
            <a:ext cx="1600200" cy="644525"/>
            <a:chOff x="1248" y="650"/>
            <a:chExt cx="1008" cy="406"/>
          </a:xfrm>
        </p:grpSpPr>
        <p:sp>
          <p:nvSpPr>
            <p:cNvPr id="72709" name="Oval 5"/>
            <p:cNvSpPr>
              <a:spLocks noChangeArrowheads="1"/>
            </p:cNvSpPr>
            <p:nvPr/>
          </p:nvSpPr>
          <p:spPr bwMode="auto">
            <a:xfrm>
              <a:off x="124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0" name="Oval 6"/>
            <p:cNvSpPr>
              <a:spLocks noChangeArrowheads="1"/>
            </p:cNvSpPr>
            <p:nvPr/>
          </p:nvSpPr>
          <p:spPr bwMode="auto">
            <a:xfrm>
              <a:off x="196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1" name="Line 7"/>
            <p:cNvSpPr>
              <a:spLocks noChangeShapeType="1"/>
            </p:cNvSpPr>
            <p:nvPr/>
          </p:nvSpPr>
          <p:spPr bwMode="auto">
            <a:xfrm>
              <a:off x="1536" y="9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13" name="Text Box 9"/>
            <p:cNvSpPr txBox="1">
              <a:spLocks noChangeArrowheads="1"/>
            </p:cNvSpPr>
            <p:nvPr/>
          </p:nvSpPr>
          <p:spPr bwMode="auto">
            <a:xfrm>
              <a:off x="1670" y="650"/>
              <a:ext cx="2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a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2716" name="Group 12"/>
          <p:cNvGrpSpPr>
            <a:grpSpLocks/>
          </p:cNvGrpSpPr>
          <p:nvPr/>
        </p:nvGrpSpPr>
        <p:grpSpPr bwMode="auto">
          <a:xfrm>
            <a:off x="8077200" y="990601"/>
            <a:ext cx="1600200" cy="644525"/>
            <a:chOff x="1248" y="650"/>
            <a:chExt cx="1008" cy="406"/>
          </a:xfrm>
        </p:grpSpPr>
        <p:sp>
          <p:nvSpPr>
            <p:cNvPr id="72717" name="Oval 13"/>
            <p:cNvSpPr>
              <a:spLocks noChangeArrowheads="1"/>
            </p:cNvSpPr>
            <p:nvPr/>
          </p:nvSpPr>
          <p:spPr bwMode="auto">
            <a:xfrm>
              <a:off x="124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8" name="Oval 14"/>
            <p:cNvSpPr>
              <a:spLocks noChangeArrowheads="1"/>
            </p:cNvSpPr>
            <p:nvPr/>
          </p:nvSpPr>
          <p:spPr bwMode="auto">
            <a:xfrm>
              <a:off x="196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9" name="Line 15"/>
            <p:cNvSpPr>
              <a:spLocks noChangeShapeType="1"/>
            </p:cNvSpPr>
            <p:nvPr/>
          </p:nvSpPr>
          <p:spPr bwMode="auto">
            <a:xfrm>
              <a:off x="1536" y="9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20" name="Text Box 16"/>
            <p:cNvSpPr txBox="1">
              <a:spLocks noChangeArrowheads="1"/>
            </p:cNvSpPr>
            <p:nvPr/>
          </p:nvSpPr>
          <p:spPr bwMode="auto">
            <a:xfrm>
              <a:off x="1670" y="650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c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2831" name="Group 127"/>
          <p:cNvGrpSpPr>
            <a:grpSpLocks/>
          </p:cNvGrpSpPr>
          <p:nvPr/>
        </p:nvGrpSpPr>
        <p:grpSpPr bwMode="auto">
          <a:xfrm>
            <a:off x="5867400" y="990600"/>
            <a:ext cx="1600200" cy="609600"/>
            <a:chOff x="2688" y="624"/>
            <a:chExt cx="1008" cy="384"/>
          </a:xfrm>
        </p:grpSpPr>
        <p:sp>
          <p:nvSpPr>
            <p:cNvPr id="72722" name="Oval 18"/>
            <p:cNvSpPr>
              <a:spLocks noChangeArrowheads="1"/>
            </p:cNvSpPr>
            <p:nvPr/>
          </p:nvSpPr>
          <p:spPr bwMode="auto">
            <a:xfrm>
              <a:off x="2688" y="72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3" name="Oval 19"/>
            <p:cNvSpPr>
              <a:spLocks noChangeArrowheads="1"/>
            </p:cNvSpPr>
            <p:nvPr/>
          </p:nvSpPr>
          <p:spPr bwMode="auto">
            <a:xfrm>
              <a:off x="3408" y="720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4" name="Line 20"/>
            <p:cNvSpPr>
              <a:spLocks noChangeShapeType="1"/>
            </p:cNvSpPr>
            <p:nvPr/>
          </p:nvSpPr>
          <p:spPr bwMode="auto">
            <a:xfrm>
              <a:off x="2976" y="86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25" name="Text Box 21"/>
            <p:cNvSpPr txBox="1">
              <a:spLocks noChangeArrowheads="1"/>
            </p:cNvSpPr>
            <p:nvPr/>
          </p:nvSpPr>
          <p:spPr bwMode="auto">
            <a:xfrm>
              <a:off x="3072" y="62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b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2726" name="Group 22"/>
          <p:cNvGrpSpPr>
            <a:grpSpLocks/>
          </p:cNvGrpSpPr>
          <p:nvPr/>
        </p:nvGrpSpPr>
        <p:grpSpPr bwMode="auto">
          <a:xfrm>
            <a:off x="1905000" y="2057401"/>
            <a:ext cx="3200400" cy="1635125"/>
            <a:chOff x="528" y="2330"/>
            <a:chExt cx="2016" cy="1030"/>
          </a:xfrm>
        </p:grpSpPr>
        <p:sp>
          <p:nvSpPr>
            <p:cNvPr id="72727" name="Oval 23"/>
            <p:cNvSpPr>
              <a:spLocks noChangeArrowheads="1"/>
            </p:cNvSpPr>
            <p:nvPr/>
          </p:nvSpPr>
          <p:spPr bwMode="auto">
            <a:xfrm>
              <a:off x="528" y="2784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8" name="Oval 24"/>
            <p:cNvSpPr>
              <a:spLocks noChangeArrowheads="1"/>
            </p:cNvSpPr>
            <p:nvPr/>
          </p:nvSpPr>
          <p:spPr bwMode="auto">
            <a:xfrm>
              <a:off x="2256" y="2736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5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9" name="Oval 25"/>
            <p:cNvSpPr>
              <a:spLocks noChangeArrowheads="1"/>
            </p:cNvSpPr>
            <p:nvPr/>
          </p:nvSpPr>
          <p:spPr bwMode="auto">
            <a:xfrm>
              <a:off x="1728" y="3072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4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30" name="Oval 26"/>
            <p:cNvSpPr>
              <a:spLocks noChangeArrowheads="1"/>
            </p:cNvSpPr>
            <p:nvPr/>
          </p:nvSpPr>
          <p:spPr bwMode="auto">
            <a:xfrm>
              <a:off x="1728" y="244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2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31" name="Oval 27"/>
            <p:cNvSpPr>
              <a:spLocks noChangeArrowheads="1"/>
            </p:cNvSpPr>
            <p:nvPr/>
          </p:nvSpPr>
          <p:spPr bwMode="auto">
            <a:xfrm>
              <a:off x="1008" y="3072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3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32" name="Oval 28"/>
            <p:cNvSpPr>
              <a:spLocks noChangeArrowheads="1"/>
            </p:cNvSpPr>
            <p:nvPr/>
          </p:nvSpPr>
          <p:spPr bwMode="auto">
            <a:xfrm>
              <a:off x="1008" y="244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33" name="Line 29"/>
            <p:cNvSpPr>
              <a:spLocks noChangeShapeType="1"/>
            </p:cNvSpPr>
            <p:nvPr/>
          </p:nvSpPr>
          <p:spPr bwMode="auto">
            <a:xfrm flipV="1">
              <a:off x="768" y="2640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4" name="Line 30"/>
            <p:cNvSpPr>
              <a:spLocks noChangeShapeType="1"/>
            </p:cNvSpPr>
            <p:nvPr/>
          </p:nvSpPr>
          <p:spPr bwMode="auto">
            <a:xfrm>
              <a:off x="768" y="3024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5" name="Line 31"/>
            <p:cNvSpPr>
              <a:spLocks noChangeShapeType="1"/>
            </p:cNvSpPr>
            <p:nvPr/>
          </p:nvSpPr>
          <p:spPr bwMode="auto">
            <a:xfrm>
              <a:off x="1296" y="259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6" name="Line 32"/>
            <p:cNvSpPr>
              <a:spLocks noChangeShapeType="1"/>
            </p:cNvSpPr>
            <p:nvPr/>
          </p:nvSpPr>
          <p:spPr bwMode="auto">
            <a:xfrm>
              <a:off x="1296" y="321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7" name="Line 33"/>
            <p:cNvSpPr>
              <a:spLocks noChangeShapeType="1"/>
            </p:cNvSpPr>
            <p:nvPr/>
          </p:nvSpPr>
          <p:spPr bwMode="auto">
            <a:xfrm>
              <a:off x="2016" y="2640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8" name="Line 34"/>
            <p:cNvSpPr>
              <a:spLocks noChangeShapeType="1"/>
            </p:cNvSpPr>
            <p:nvPr/>
          </p:nvSpPr>
          <p:spPr bwMode="auto">
            <a:xfrm flipV="1">
              <a:off x="2016" y="292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9" name="Text Box 35"/>
            <p:cNvSpPr txBox="1">
              <a:spLocks noChangeArrowheads="1"/>
            </p:cNvSpPr>
            <p:nvPr/>
          </p:nvSpPr>
          <p:spPr bwMode="auto">
            <a:xfrm>
              <a:off x="1382" y="233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b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0" name="Text Box 36"/>
            <p:cNvSpPr txBox="1">
              <a:spLocks noChangeArrowheads="1"/>
            </p:cNvSpPr>
            <p:nvPr/>
          </p:nvSpPr>
          <p:spPr bwMode="auto">
            <a:xfrm>
              <a:off x="1382" y="2954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c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1" name="Text Box 37"/>
            <p:cNvSpPr txBox="1">
              <a:spLocks noChangeArrowheads="1"/>
            </p:cNvSpPr>
            <p:nvPr/>
          </p:nvSpPr>
          <p:spPr bwMode="auto">
            <a:xfrm>
              <a:off x="720" y="254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2" name="Text Box 38"/>
            <p:cNvSpPr txBox="1">
              <a:spLocks noChangeArrowheads="1"/>
            </p:cNvSpPr>
            <p:nvPr/>
          </p:nvSpPr>
          <p:spPr bwMode="auto">
            <a:xfrm>
              <a:off x="2064" y="2976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3" name="Text Box 39"/>
            <p:cNvSpPr txBox="1">
              <a:spLocks noChangeArrowheads="1"/>
            </p:cNvSpPr>
            <p:nvPr/>
          </p:nvSpPr>
          <p:spPr bwMode="auto">
            <a:xfrm>
              <a:off x="2064" y="2448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4" name="Text Box 40"/>
            <p:cNvSpPr txBox="1">
              <a:spLocks noChangeArrowheads="1"/>
            </p:cNvSpPr>
            <p:nvPr/>
          </p:nvSpPr>
          <p:spPr bwMode="auto">
            <a:xfrm>
              <a:off x="768" y="302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sp>
        <p:nvSpPr>
          <p:cNvPr id="72816" name="Text Box 112"/>
          <p:cNvSpPr txBox="1">
            <a:spLocks noChangeArrowheads="1"/>
          </p:cNvSpPr>
          <p:nvPr/>
        </p:nvSpPr>
        <p:spPr bwMode="auto">
          <a:xfrm>
            <a:off x="2133601" y="1066801"/>
            <a:ext cx="14525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First: NFAs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for </a:t>
            </a:r>
            <a:r>
              <a:rPr lang="en-GB" sz="2000" i="1" u="sng">
                <a:solidFill>
                  <a:srgbClr val="000000"/>
                </a:solidFill>
              </a:rPr>
              <a:t>a, b, c</a:t>
            </a:r>
            <a:endParaRPr lang="en-GB" sz="2000" u="sng">
              <a:solidFill>
                <a:srgbClr val="000000"/>
              </a:solidFill>
            </a:endParaRPr>
          </a:p>
        </p:txBody>
      </p:sp>
      <p:sp>
        <p:nvSpPr>
          <p:cNvPr id="72817" name="Rectangle 113"/>
          <p:cNvSpPr>
            <a:spLocks noChangeArrowheads="1"/>
          </p:cNvSpPr>
          <p:nvPr/>
        </p:nvSpPr>
        <p:spPr bwMode="auto">
          <a:xfrm>
            <a:off x="1981200" y="914400"/>
            <a:ext cx="8077200" cy="9144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2818" name="Text Box 114"/>
          <p:cNvSpPr txBox="1">
            <a:spLocks noChangeArrowheads="1"/>
          </p:cNvSpPr>
          <p:nvPr/>
        </p:nvSpPr>
        <p:spPr bwMode="auto">
          <a:xfrm>
            <a:off x="2362200" y="3733801"/>
            <a:ext cx="2370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Second: NFA for  </a:t>
            </a:r>
            <a:r>
              <a:rPr lang="en-GB" sz="2000" i="1" u="sng">
                <a:solidFill>
                  <a:srgbClr val="000000"/>
                </a:solidFill>
              </a:rPr>
              <a:t>b|c</a:t>
            </a:r>
            <a:endParaRPr lang="en-GB" sz="2400">
              <a:solidFill>
                <a:srgbClr val="000000"/>
              </a:solidFill>
            </a:endParaRPr>
          </a:p>
        </p:txBody>
      </p:sp>
      <p:grpSp>
        <p:nvGrpSpPr>
          <p:cNvPr id="72821" name="Group 117"/>
          <p:cNvGrpSpPr>
            <a:grpSpLocks/>
          </p:cNvGrpSpPr>
          <p:nvPr/>
        </p:nvGrpSpPr>
        <p:grpSpPr bwMode="auto">
          <a:xfrm>
            <a:off x="5791200" y="2057401"/>
            <a:ext cx="4343400" cy="2149475"/>
            <a:chOff x="2592" y="1200"/>
            <a:chExt cx="2736" cy="1354"/>
          </a:xfrm>
        </p:grpSpPr>
        <p:sp>
          <p:nvSpPr>
            <p:cNvPr id="72745" name="Oval 41"/>
            <p:cNvSpPr>
              <a:spLocks noChangeArrowheads="1"/>
            </p:cNvSpPr>
            <p:nvPr/>
          </p:nvSpPr>
          <p:spPr bwMode="auto">
            <a:xfrm>
              <a:off x="2592" y="168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6" name="Oval 42"/>
            <p:cNvSpPr>
              <a:spLocks noChangeArrowheads="1"/>
            </p:cNvSpPr>
            <p:nvPr/>
          </p:nvSpPr>
          <p:spPr bwMode="auto">
            <a:xfrm>
              <a:off x="3072" y="168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7" name="Oval 43"/>
            <p:cNvSpPr>
              <a:spLocks noChangeArrowheads="1"/>
            </p:cNvSpPr>
            <p:nvPr/>
          </p:nvSpPr>
          <p:spPr bwMode="auto">
            <a:xfrm>
              <a:off x="3456" y="1344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2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8" name="Oval 44"/>
            <p:cNvSpPr>
              <a:spLocks noChangeArrowheads="1"/>
            </p:cNvSpPr>
            <p:nvPr/>
          </p:nvSpPr>
          <p:spPr bwMode="auto">
            <a:xfrm>
              <a:off x="3456" y="192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4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9" name="Oval 45"/>
            <p:cNvSpPr>
              <a:spLocks noChangeArrowheads="1"/>
            </p:cNvSpPr>
            <p:nvPr/>
          </p:nvSpPr>
          <p:spPr bwMode="auto">
            <a:xfrm>
              <a:off x="4032" y="1344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3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0" name="Oval 46"/>
            <p:cNvSpPr>
              <a:spLocks noChangeArrowheads="1"/>
            </p:cNvSpPr>
            <p:nvPr/>
          </p:nvSpPr>
          <p:spPr bwMode="auto">
            <a:xfrm>
              <a:off x="4032" y="192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5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1" name="Oval 47"/>
            <p:cNvSpPr>
              <a:spLocks noChangeArrowheads="1"/>
            </p:cNvSpPr>
            <p:nvPr/>
          </p:nvSpPr>
          <p:spPr bwMode="auto">
            <a:xfrm>
              <a:off x="4512" y="1632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6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2" name="Oval 48"/>
            <p:cNvSpPr>
              <a:spLocks noChangeArrowheads="1"/>
            </p:cNvSpPr>
            <p:nvPr/>
          </p:nvSpPr>
          <p:spPr bwMode="auto">
            <a:xfrm>
              <a:off x="5040" y="1632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7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65" name="Line 61"/>
            <p:cNvSpPr>
              <a:spLocks noChangeShapeType="1"/>
            </p:cNvSpPr>
            <p:nvPr/>
          </p:nvSpPr>
          <p:spPr bwMode="auto">
            <a:xfrm>
              <a:off x="2880" y="18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66" name="Line 62"/>
            <p:cNvSpPr>
              <a:spLocks noChangeShapeType="1"/>
            </p:cNvSpPr>
            <p:nvPr/>
          </p:nvSpPr>
          <p:spPr bwMode="auto">
            <a:xfrm flipV="1">
              <a:off x="3312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67" name="Line 63"/>
            <p:cNvSpPr>
              <a:spLocks noChangeShapeType="1"/>
            </p:cNvSpPr>
            <p:nvPr/>
          </p:nvSpPr>
          <p:spPr bwMode="auto">
            <a:xfrm>
              <a:off x="3744" y="148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68" name="Line 64"/>
            <p:cNvSpPr>
              <a:spLocks noChangeShapeType="1"/>
            </p:cNvSpPr>
            <p:nvPr/>
          </p:nvSpPr>
          <p:spPr bwMode="auto">
            <a:xfrm>
              <a:off x="3360" y="192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69" name="Line 65"/>
            <p:cNvSpPr>
              <a:spLocks noChangeShapeType="1"/>
            </p:cNvSpPr>
            <p:nvPr/>
          </p:nvSpPr>
          <p:spPr bwMode="auto">
            <a:xfrm>
              <a:off x="4320" y="153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0" name="Line 66"/>
            <p:cNvSpPr>
              <a:spLocks noChangeShapeType="1"/>
            </p:cNvSpPr>
            <p:nvPr/>
          </p:nvSpPr>
          <p:spPr bwMode="auto">
            <a:xfrm>
              <a:off x="3744" y="20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1" name="Line 67"/>
            <p:cNvSpPr>
              <a:spLocks noChangeShapeType="1"/>
            </p:cNvSpPr>
            <p:nvPr/>
          </p:nvSpPr>
          <p:spPr bwMode="auto">
            <a:xfrm flipV="1">
              <a:off x="4320" y="182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2" name="Line 68"/>
            <p:cNvSpPr>
              <a:spLocks noChangeShapeType="1"/>
            </p:cNvSpPr>
            <p:nvPr/>
          </p:nvSpPr>
          <p:spPr bwMode="auto">
            <a:xfrm>
              <a:off x="4800" y="177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cxnSp>
          <p:nvCxnSpPr>
            <p:cNvPr id="72787" name="AutoShape 83"/>
            <p:cNvCxnSpPr>
              <a:cxnSpLocks noChangeShapeType="1"/>
              <a:stCxn id="72751" idx="0"/>
              <a:endCxn id="72746" idx="0"/>
            </p:cNvCxnSpPr>
            <p:nvPr/>
          </p:nvCxnSpPr>
          <p:spPr bwMode="auto">
            <a:xfrm rot="16200000" flipH="1" flipV="1">
              <a:off x="3912" y="936"/>
              <a:ext cx="48" cy="1440"/>
            </a:xfrm>
            <a:prstGeom prst="curvedConnector3">
              <a:avLst>
                <a:gd name="adj1" fmla="val -86458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788" name="AutoShape 84"/>
            <p:cNvCxnSpPr>
              <a:cxnSpLocks noChangeShapeType="1"/>
              <a:stCxn id="72745" idx="4"/>
              <a:endCxn id="72752" idx="4"/>
            </p:cNvCxnSpPr>
            <p:nvPr/>
          </p:nvCxnSpPr>
          <p:spPr bwMode="auto">
            <a:xfrm rot="5400000" flipH="1" flipV="1">
              <a:off x="3945" y="729"/>
              <a:ext cx="30" cy="2448"/>
            </a:xfrm>
            <a:prstGeom prst="curvedConnector3">
              <a:avLst>
                <a:gd name="adj1" fmla="val -112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789" name="Text Box 85"/>
            <p:cNvSpPr txBox="1">
              <a:spLocks noChangeArrowheads="1"/>
            </p:cNvSpPr>
            <p:nvPr/>
          </p:nvSpPr>
          <p:spPr bwMode="auto">
            <a:xfrm>
              <a:off x="3744" y="124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b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0" name="Text Box 86"/>
            <p:cNvSpPr txBox="1">
              <a:spLocks noChangeArrowheads="1"/>
            </p:cNvSpPr>
            <p:nvPr/>
          </p:nvSpPr>
          <p:spPr bwMode="auto">
            <a:xfrm>
              <a:off x="3792" y="1824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c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1" name="Text Box 87"/>
            <p:cNvSpPr txBox="1">
              <a:spLocks noChangeArrowheads="1"/>
            </p:cNvSpPr>
            <p:nvPr/>
          </p:nvSpPr>
          <p:spPr bwMode="auto">
            <a:xfrm>
              <a:off x="4512" y="120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2" name="Text Box 88"/>
            <p:cNvSpPr txBox="1">
              <a:spLocks noChangeArrowheads="1"/>
            </p:cNvSpPr>
            <p:nvPr/>
          </p:nvSpPr>
          <p:spPr bwMode="auto">
            <a:xfrm>
              <a:off x="4608" y="1968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3" name="Text Box 89"/>
            <p:cNvSpPr txBox="1">
              <a:spLocks noChangeArrowheads="1"/>
            </p:cNvSpPr>
            <p:nvPr/>
          </p:nvSpPr>
          <p:spPr bwMode="auto">
            <a:xfrm>
              <a:off x="4800" y="1536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4" name="Text Box 90"/>
            <p:cNvSpPr txBox="1">
              <a:spLocks noChangeArrowheads="1"/>
            </p:cNvSpPr>
            <p:nvPr/>
          </p:nvSpPr>
          <p:spPr bwMode="auto">
            <a:xfrm>
              <a:off x="2880" y="158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5" name="Text Box 91"/>
            <p:cNvSpPr txBox="1">
              <a:spLocks noChangeArrowheads="1"/>
            </p:cNvSpPr>
            <p:nvPr/>
          </p:nvSpPr>
          <p:spPr bwMode="auto">
            <a:xfrm>
              <a:off x="3264" y="1872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6" name="Text Box 92"/>
            <p:cNvSpPr txBox="1">
              <a:spLocks noChangeArrowheads="1"/>
            </p:cNvSpPr>
            <p:nvPr/>
          </p:nvSpPr>
          <p:spPr bwMode="auto">
            <a:xfrm>
              <a:off x="3216" y="144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7" name="Text Box 93"/>
            <p:cNvSpPr txBox="1">
              <a:spLocks noChangeArrowheads="1"/>
            </p:cNvSpPr>
            <p:nvPr/>
          </p:nvSpPr>
          <p:spPr bwMode="auto">
            <a:xfrm>
              <a:off x="4320" y="134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8" name="Text Box 94"/>
            <p:cNvSpPr txBox="1">
              <a:spLocks noChangeArrowheads="1"/>
            </p:cNvSpPr>
            <p:nvPr/>
          </p:nvSpPr>
          <p:spPr bwMode="auto">
            <a:xfrm>
              <a:off x="4224" y="1728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19" name="Text Box 115"/>
            <p:cNvSpPr txBox="1">
              <a:spLocks noChangeArrowheads="1"/>
            </p:cNvSpPr>
            <p:nvPr/>
          </p:nvSpPr>
          <p:spPr bwMode="auto">
            <a:xfrm>
              <a:off x="3216" y="2304"/>
              <a:ext cx="15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000" u="sng">
                  <a:solidFill>
                    <a:srgbClr val="000000"/>
                  </a:solidFill>
                </a:rPr>
                <a:t>Third: NFA for </a:t>
              </a:r>
              <a:r>
                <a:rPr lang="en-GB" sz="2000" i="1" u="sng">
                  <a:solidFill>
                    <a:srgbClr val="000000"/>
                  </a:solidFill>
                </a:rPr>
                <a:t>(b|c)*</a:t>
              </a:r>
              <a:endParaRPr lang="en-GB" sz="2000" u="sng">
                <a:solidFill>
                  <a:srgbClr val="000000"/>
                </a:solidFill>
              </a:endParaRPr>
            </a:p>
          </p:txBody>
        </p:sp>
      </p:grpSp>
      <p:sp>
        <p:nvSpPr>
          <p:cNvPr id="72820" name="Rectangle 116"/>
          <p:cNvSpPr>
            <a:spLocks noChangeArrowheads="1"/>
          </p:cNvSpPr>
          <p:nvPr/>
        </p:nvSpPr>
        <p:spPr bwMode="auto">
          <a:xfrm>
            <a:off x="1676400" y="1981200"/>
            <a:ext cx="3657600" cy="22098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2822" name="Rectangle 118"/>
          <p:cNvSpPr>
            <a:spLocks noChangeArrowheads="1"/>
          </p:cNvSpPr>
          <p:nvPr/>
        </p:nvSpPr>
        <p:spPr bwMode="auto">
          <a:xfrm>
            <a:off x="5638800" y="1981200"/>
            <a:ext cx="4648200" cy="22098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74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B23B-7CA9-4A38-B958-A0BDD9C89661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1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9C9A-45F3-4662-AD47-7722D02CB335}" type="slidenum">
              <a:rPr lang="en-GB">
                <a:solidFill>
                  <a:srgbClr val="000000"/>
                </a:solidFill>
              </a:rPr>
              <a:pPr/>
              <a:t>18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txBody>
          <a:bodyPr/>
          <a:lstStyle/>
          <a:p>
            <a:r>
              <a:rPr lang="en-GB" sz="4000"/>
              <a:t>Example: Construct the NFA of </a:t>
            </a:r>
            <a:r>
              <a:rPr lang="en-GB" sz="4000" i="1"/>
              <a:t>a (b|c)*</a:t>
            </a:r>
            <a:endParaRPr lang="en-GB"/>
          </a:p>
        </p:txBody>
      </p:sp>
      <p:grpSp>
        <p:nvGrpSpPr>
          <p:cNvPr id="72715" name="Group 11"/>
          <p:cNvGrpSpPr>
            <a:grpSpLocks/>
          </p:cNvGrpSpPr>
          <p:nvPr/>
        </p:nvGrpSpPr>
        <p:grpSpPr bwMode="auto">
          <a:xfrm>
            <a:off x="3733800" y="990601"/>
            <a:ext cx="1600200" cy="644525"/>
            <a:chOff x="1248" y="650"/>
            <a:chExt cx="1008" cy="406"/>
          </a:xfrm>
        </p:grpSpPr>
        <p:sp>
          <p:nvSpPr>
            <p:cNvPr id="72709" name="Oval 5"/>
            <p:cNvSpPr>
              <a:spLocks noChangeArrowheads="1"/>
            </p:cNvSpPr>
            <p:nvPr/>
          </p:nvSpPr>
          <p:spPr bwMode="auto">
            <a:xfrm>
              <a:off x="124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0" name="Oval 6"/>
            <p:cNvSpPr>
              <a:spLocks noChangeArrowheads="1"/>
            </p:cNvSpPr>
            <p:nvPr/>
          </p:nvSpPr>
          <p:spPr bwMode="auto">
            <a:xfrm>
              <a:off x="196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1" name="Line 7"/>
            <p:cNvSpPr>
              <a:spLocks noChangeShapeType="1"/>
            </p:cNvSpPr>
            <p:nvPr/>
          </p:nvSpPr>
          <p:spPr bwMode="auto">
            <a:xfrm>
              <a:off x="1536" y="9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13" name="Text Box 9"/>
            <p:cNvSpPr txBox="1">
              <a:spLocks noChangeArrowheads="1"/>
            </p:cNvSpPr>
            <p:nvPr/>
          </p:nvSpPr>
          <p:spPr bwMode="auto">
            <a:xfrm>
              <a:off x="1670" y="650"/>
              <a:ext cx="2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a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2716" name="Group 12"/>
          <p:cNvGrpSpPr>
            <a:grpSpLocks/>
          </p:cNvGrpSpPr>
          <p:nvPr/>
        </p:nvGrpSpPr>
        <p:grpSpPr bwMode="auto">
          <a:xfrm>
            <a:off x="8077200" y="990601"/>
            <a:ext cx="1600200" cy="644525"/>
            <a:chOff x="1248" y="650"/>
            <a:chExt cx="1008" cy="406"/>
          </a:xfrm>
        </p:grpSpPr>
        <p:sp>
          <p:nvSpPr>
            <p:cNvPr id="72717" name="Oval 13"/>
            <p:cNvSpPr>
              <a:spLocks noChangeArrowheads="1"/>
            </p:cNvSpPr>
            <p:nvPr/>
          </p:nvSpPr>
          <p:spPr bwMode="auto">
            <a:xfrm>
              <a:off x="124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8" name="Oval 14"/>
            <p:cNvSpPr>
              <a:spLocks noChangeArrowheads="1"/>
            </p:cNvSpPr>
            <p:nvPr/>
          </p:nvSpPr>
          <p:spPr bwMode="auto">
            <a:xfrm>
              <a:off x="196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9" name="Line 15"/>
            <p:cNvSpPr>
              <a:spLocks noChangeShapeType="1"/>
            </p:cNvSpPr>
            <p:nvPr/>
          </p:nvSpPr>
          <p:spPr bwMode="auto">
            <a:xfrm>
              <a:off x="1536" y="9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20" name="Text Box 16"/>
            <p:cNvSpPr txBox="1">
              <a:spLocks noChangeArrowheads="1"/>
            </p:cNvSpPr>
            <p:nvPr/>
          </p:nvSpPr>
          <p:spPr bwMode="auto">
            <a:xfrm>
              <a:off x="1670" y="650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c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2831" name="Group 127"/>
          <p:cNvGrpSpPr>
            <a:grpSpLocks/>
          </p:cNvGrpSpPr>
          <p:nvPr/>
        </p:nvGrpSpPr>
        <p:grpSpPr bwMode="auto">
          <a:xfrm>
            <a:off x="5867400" y="990600"/>
            <a:ext cx="1600200" cy="609600"/>
            <a:chOff x="2688" y="624"/>
            <a:chExt cx="1008" cy="384"/>
          </a:xfrm>
        </p:grpSpPr>
        <p:sp>
          <p:nvSpPr>
            <p:cNvPr id="72722" name="Oval 18"/>
            <p:cNvSpPr>
              <a:spLocks noChangeArrowheads="1"/>
            </p:cNvSpPr>
            <p:nvPr/>
          </p:nvSpPr>
          <p:spPr bwMode="auto">
            <a:xfrm>
              <a:off x="2688" y="72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3" name="Oval 19"/>
            <p:cNvSpPr>
              <a:spLocks noChangeArrowheads="1"/>
            </p:cNvSpPr>
            <p:nvPr/>
          </p:nvSpPr>
          <p:spPr bwMode="auto">
            <a:xfrm>
              <a:off x="3408" y="720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4" name="Line 20"/>
            <p:cNvSpPr>
              <a:spLocks noChangeShapeType="1"/>
            </p:cNvSpPr>
            <p:nvPr/>
          </p:nvSpPr>
          <p:spPr bwMode="auto">
            <a:xfrm>
              <a:off x="2976" y="86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25" name="Text Box 21"/>
            <p:cNvSpPr txBox="1">
              <a:spLocks noChangeArrowheads="1"/>
            </p:cNvSpPr>
            <p:nvPr/>
          </p:nvSpPr>
          <p:spPr bwMode="auto">
            <a:xfrm>
              <a:off x="3072" y="62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b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2726" name="Group 22"/>
          <p:cNvGrpSpPr>
            <a:grpSpLocks/>
          </p:cNvGrpSpPr>
          <p:nvPr/>
        </p:nvGrpSpPr>
        <p:grpSpPr bwMode="auto">
          <a:xfrm>
            <a:off x="1905000" y="2057401"/>
            <a:ext cx="3200400" cy="1635125"/>
            <a:chOff x="528" y="2330"/>
            <a:chExt cx="2016" cy="1030"/>
          </a:xfrm>
        </p:grpSpPr>
        <p:sp>
          <p:nvSpPr>
            <p:cNvPr id="72727" name="Oval 23"/>
            <p:cNvSpPr>
              <a:spLocks noChangeArrowheads="1"/>
            </p:cNvSpPr>
            <p:nvPr/>
          </p:nvSpPr>
          <p:spPr bwMode="auto">
            <a:xfrm>
              <a:off x="528" y="2784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8" name="Oval 24"/>
            <p:cNvSpPr>
              <a:spLocks noChangeArrowheads="1"/>
            </p:cNvSpPr>
            <p:nvPr/>
          </p:nvSpPr>
          <p:spPr bwMode="auto">
            <a:xfrm>
              <a:off x="2256" y="2736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5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9" name="Oval 25"/>
            <p:cNvSpPr>
              <a:spLocks noChangeArrowheads="1"/>
            </p:cNvSpPr>
            <p:nvPr/>
          </p:nvSpPr>
          <p:spPr bwMode="auto">
            <a:xfrm>
              <a:off x="1728" y="3072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4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30" name="Oval 26"/>
            <p:cNvSpPr>
              <a:spLocks noChangeArrowheads="1"/>
            </p:cNvSpPr>
            <p:nvPr/>
          </p:nvSpPr>
          <p:spPr bwMode="auto">
            <a:xfrm>
              <a:off x="1728" y="244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2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31" name="Oval 27"/>
            <p:cNvSpPr>
              <a:spLocks noChangeArrowheads="1"/>
            </p:cNvSpPr>
            <p:nvPr/>
          </p:nvSpPr>
          <p:spPr bwMode="auto">
            <a:xfrm>
              <a:off x="1008" y="3072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3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32" name="Oval 28"/>
            <p:cNvSpPr>
              <a:spLocks noChangeArrowheads="1"/>
            </p:cNvSpPr>
            <p:nvPr/>
          </p:nvSpPr>
          <p:spPr bwMode="auto">
            <a:xfrm>
              <a:off x="1008" y="244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33" name="Line 29"/>
            <p:cNvSpPr>
              <a:spLocks noChangeShapeType="1"/>
            </p:cNvSpPr>
            <p:nvPr/>
          </p:nvSpPr>
          <p:spPr bwMode="auto">
            <a:xfrm flipV="1">
              <a:off x="768" y="2640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4" name="Line 30"/>
            <p:cNvSpPr>
              <a:spLocks noChangeShapeType="1"/>
            </p:cNvSpPr>
            <p:nvPr/>
          </p:nvSpPr>
          <p:spPr bwMode="auto">
            <a:xfrm>
              <a:off x="768" y="3024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5" name="Line 31"/>
            <p:cNvSpPr>
              <a:spLocks noChangeShapeType="1"/>
            </p:cNvSpPr>
            <p:nvPr/>
          </p:nvSpPr>
          <p:spPr bwMode="auto">
            <a:xfrm>
              <a:off x="1296" y="259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6" name="Line 32"/>
            <p:cNvSpPr>
              <a:spLocks noChangeShapeType="1"/>
            </p:cNvSpPr>
            <p:nvPr/>
          </p:nvSpPr>
          <p:spPr bwMode="auto">
            <a:xfrm>
              <a:off x="1296" y="321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7" name="Line 33"/>
            <p:cNvSpPr>
              <a:spLocks noChangeShapeType="1"/>
            </p:cNvSpPr>
            <p:nvPr/>
          </p:nvSpPr>
          <p:spPr bwMode="auto">
            <a:xfrm>
              <a:off x="2016" y="2640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8" name="Line 34"/>
            <p:cNvSpPr>
              <a:spLocks noChangeShapeType="1"/>
            </p:cNvSpPr>
            <p:nvPr/>
          </p:nvSpPr>
          <p:spPr bwMode="auto">
            <a:xfrm flipV="1">
              <a:off x="2016" y="292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9" name="Text Box 35"/>
            <p:cNvSpPr txBox="1">
              <a:spLocks noChangeArrowheads="1"/>
            </p:cNvSpPr>
            <p:nvPr/>
          </p:nvSpPr>
          <p:spPr bwMode="auto">
            <a:xfrm>
              <a:off x="1382" y="233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b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0" name="Text Box 36"/>
            <p:cNvSpPr txBox="1">
              <a:spLocks noChangeArrowheads="1"/>
            </p:cNvSpPr>
            <p:nvPr/>
          </p:nvSpPr>
          <p:spPr bwMode="auto">
            <a:xfrm>
              <a:off x="1382" y="2954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c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1" name="Text Box 37"/>
            <p:cNvSpPr txBox="1">
              <a:spLocks noChangeArrowheads="1"/>
            </p:cNvSpPr>
            <p:nvPr/>
          </p:nvSpPr>
          <p:spPr bwMode="auto">
            <a:xfrm>
              <a:off x="720" y="254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2" name="Text Box 38"/>
            <p:cNvSpPr txBox="1">
              <a:spLocks noChangeArrowheads="1"/>
            </p:cNvSpPr>
            <p:nvPr/>
          </p:nvSpPr>
          <p:spPr bwMode="auto">
            <a:xfrm>
              <a:off x="2064" y="2976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3" name="Text Box 39"/>
            <p:cNvSpPr txBox="1">
              <a:spLocks noChangeArrowheads="1"/>
            </p:cNvSpPr>
            <p:nvPr/>
          </p:nvSpPr>
          <p:spPr bwMode="auto">
            <a:xfrm>
              <a:off x="2064" y="2448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4" name="Text Box 40"/>
            <p:cNvSpPr txBox="1">
              <a:spLocks noChangeArrowheads="1"/>
            </p:cNvSpPr>
            <p:nvPr/>
          </p:nvSpPr>
          <p:spPr bwMode="auto">
            <a:xfrm>
              <a:off x="768" y="302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sp>
        <p:nvSpPr>
          <p:cNvPr id="72806" name="Text Box 102"/>
          <p:cNvSpPr txBox="1">
            <a:spLocks noChangeArrowheads="1"/>
          </p:cNvSpPr>
          <p:nvPr/>
        </p:nvSpPr>
        <p:spPr bwMode="auto">
          <a:xfrm>
            <a:off x="6096000" y="4267200"/>
            <a:ext cx="31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sym typeface="Symbol" panose="05050102010706020507" pitchFamily="18" charset="2"/>
              </a:rPr>
              <a:t></a:t>
            </a:r>
            <a:endParaRPr lang="en-GB" sz="2400">
              <a:solidFill>
                <a:srgbClr val="000000"/>
              </a:solidFill>
            </a:endParaRPr>
          </a:p>
        </p:txBody>
      </p:sp>
      <p:grpSp>
        <p:nvGrpSpPr>
          <p:cNvPr id="72823" name="Group 119"/>
          <p:cNvGrpSpPr>
            <a:grpSpLocks/>
          </p:cNvGrpSpPr>
          <p:nvPr/>
        </p:nvGrpSpPr>
        <p:grpSpPr bwMode="auto">
          <a:xfrm>
            <a:off x="1752600" y="4495800"/>
            <a:ext cx="5867400" cy="1752600"/>
            <a:chOff x="192" y="2784"/>
            <a:chExt cx="3696" cy="1104"/>
          </a:xfrm>
        </p:grpSpPr>
        <p:sp>
          <p:nvSpPr>
            <p:cNvPr id="72753" name="Oval 49"/>
            <p:cNvSpPr>
              <a:spLocks noChangeArrowheads="1"/>
            </p:cNvSpPr>
            <p:nvPr/>
          </p:nvSpPr>
          <p:spPr bwMode="auto">
            <a:xfrm>
              <a:off x="192" y="3216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4" name="Oval 50"/>
            <p:cNvSpPr>
              <a:spLocks noChangeArrowheads="1"/>
            </p:cNvSpPr>
            <p:nvPr/>
          </p:nvSpPr>
          <p:spPr bwMode="auto">
            <a:xfrm>
              <a:off x="672" y="3216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7" name="Oval 53"/>
            <p:cNvSpPr>
              <a:spLocks noChangeArrowheads="1"/>
            </p:cNvSpPr>
            <p:nvPr/>
          </p:nvSpPr>
          <p:spPr bwMode="auto">
            <a:xfrm>
              <a:off x="1152" y="3216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2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8" name="Oval 54"/>
            <p:cNvSpPr>
              <a:spLocks noChangeArrowheads="1"/>
            </p:cNvSpPr>
            <p:nvPr/>
          </p:nvSpPr>
          <p:spPr bwMode="auto">
            <a:xfrm>
              <a:off x="1632" y="3216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3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9" name="Oval 55"/>
            <p:cNvSpPr>
              <a:spLocks noChangeArrowheads="1"/>
            </p:cNvSpPr>
            <p:nvPr/>
          </p:nvSpPr>
          <p:spPr bwMode="auto">
            <a:xfrm>
              <a:off x="2016" y="288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4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60" name="Oval 56"/>
            <p:cNvSpPr>
              <a:spLocks noChangeArrowheads="1"/>
            </p:cNvSpPr>
            <p:nvPr/>
          </p:nvSpPr>
          <p:spPr bwMode="auto">
            <a:xfrm>
              <a:off x="2016" y="3456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6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61" name="Oval 57"/>
            <p:cNvSpPr>
              <a:spLocks noChangeArrowheads="1"/>
            </p:cNvSpPr>
            <p:nvPr/>
          </p:nvSpPr>
          <p:spPr bwMode="auto">
            <a:xfrm>
              <a:off x="2592" y="288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5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62" name="Oval 58"/>
            <p:cNvSpPr>
              <a:spLocks noChangeArrowheads="1"/>
            </p:cNvSpPr>
            <p:nvPr/>
          </p:nvSpPr>
          <p:spPr bwMode="auto">
            <a:xfrm>
              <a:off x="2592" y="3456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7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63" name="Oval 59"/>
            <p:cNvSpPr>
              <a:spLocks noChangeArrowheads="1"/>
            </p:cNvSpPr>
            <p:nvPr/>
          </p:nvSpPr>
          <p:spPr bwMode="auto">
            <a:xfrm>
              <a:off x="3072" y="316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8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64" name="Oval 60"/>
            <p:cNvSpPr>
              <a:spLocks noChangeArrowheads="1"/>
            </p:cNvSpPr>
            <p:nvPr/>
          </p:nvSpPr>
          <p:spPr bwMode="auto">
            <a:xfrm>
              <a:off x="3600" y="3168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9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73" name="Line 69"/>
            <p:cNvSpPr>
              <a:spLocks noChangeShapeType="1"/>
            </p:cNvSpPr>
            <p:nvPr/>
          </p:nvSpPr>
          <p:spPr bwMode="auto">
            <a:xfrm>
              <a:off x="480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4" name="Line 70"/>
            <p:cNvSpPr>
              <a:spLocks noChangeShapeType="1"/>
            </p:cNvSpPr>
            <p:nvPr/>
          </p:nvSpPr>
          <p:spPr bwMode="auto">
            <a:xfrm>
              <a:off x="960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5" name="Line 71"/>
            <p:cNvSpPr>
              <a:spLocks noChangeShapeType="1"/>
            </p:cNvSpPr>
            <p:nvPr/>
          </p:nvSpPr>
          <p:spPr bwMode="auto">
            <a:xfrm>
              <a:off x="1440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7" name="Line 73"/>
            <p:cNvSpPr>
              <a:spLocks noChangeShapeType="1"/>
            </p:cNvSpPr>
            <p:nvPr/>
          </p:nvSpPr>
          <p:spPr bwMode="auto">
            <a:xfrm flipV="1">
              <a:off x="1872" y="312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8" name="Line 74"/>
            <p:cNvSpPr>
              <a:spLocks noChangeShapeType="1"/>
            </p:cNvSpPr>
            <p:nvPr/>
          </p:nvSpPr>
          <p:spPr bwMode="auto">
            <a:xfrm>
              <a:off x="1872" y="345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9" name="Line 75"/>
            <p:cNvSpPr>
              <a:spLocks noChangeShapeType="1"/>
            </p:cNvSpPr>
            <p:nvPr/>
          </p:nvSpPr>
          <p:spPr bwMode="auto">
            <a:xfrm>
              <a:off x="2304" y="302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80" name="Line 76"/>
            <p:cNvSpPr>
              <a:spLocks noChangeShapeType="1"/>
            </p:cNvSpPr>
            <p:nvPr/>
          </p:nvSpPr>
          <p:spPr bwMode="auto">
            <a:xfrm>
              <a:off x="2304" y="360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81" name="Line 77"/>
            <p:cNvSpPr>
              <a:spLocks noChangeShapeType="1"/>
            </p:cNvSpPr>
            <p:nvPr/>
          </p:nvSpPr>
          <p:spPr bwMode="auto">
            <a:xfrm>
              <a:off x="2880" y="3072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82" name="Line 78"/>
            <p:cNvSpPr>
              <a:spLocks noChangeShapeType="1"/>
            </p:cNvSpPr>
            <p:nvPr/>
          </p:nvSpPr>
          <p:spPr bwMode="auto">
            <a:xfrm flipV="1">
              <a:off x="2880" y="3360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83" name="Line 79"/>
            <p:cNvSpPr>
              <a:spLocks noChangeShapeType="1"/>
            </p:cNvSpPr>
            <p:nvPr/>
          </p:nvSpPr>
          <p:spPr bwMode="auto">
            <a:xfrm>
              <a:off x="3360" y="33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99" name="Text Box 95"/>
            <p:cNvSpPr txBox="1">
              <a:spLocks noChangeArrowheads="1"/>
            </p:cNvSpPr>
            <p:nvPr/>
          </p:nvSpPr>
          <p:spPr bwMode="auto">
            <a:xfrm>
              <a:off x="960" y="312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cxnSp>
          <p:nvCxnSpPr>
            <p:cNvPr id="72800" name="AutoShape 96"/>
            <p:cNvCxnSpPr>
              <a:cxnSpLocks noChangeShapeType="1"/>
              <a:stCxn id="72763" idx="0"/>
              <a:endCxn id="72758" idx="0"/>
            </p:cNvCxnSpPr>
            <p:nvPr/>
          </p:nvCxnSpPr>
          <p:spPr bwMode="auto">
            <a:xfrm rot="16200000" flipH="1" flipV="1">
              <a:off x="2472" y="2472"/>
              <a:ext cx="48" cy="1440"/>
            </a:xfrm>
            <a:prstGeom prst="curvedConnector3">
              <a:avLst>
                <a:gd name="adj1" fmla="val -91875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801" name="AutoShape 97"/>
            <p:cNvCxnSpPr>
              <a:cxnSpLocks noChangeShapeType="1"/>
              <a:stCxn id="72757" idx="4"/>
              <a:endCxn id="72764" idx="4"/>
            </p:cNvCxnSpPr>
            <p:nvPr/>
          </p:nvCxnSpPr>
          <p:spPr bwMode="auto">
            <a:xfrm rot="5400000" flipH="1" flipV="1">
              <a:off x="2505" y="2265"/>
              <a:ext cx="30" cy="2448"/>
            </a:xfrm>
            <a:prstGeom prst="curvedConnector3">
              <a:avLst>
                <a:gd name="adj1" fmla="val -108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802" name="Text Box 98"/>
            <p:cNvSpPr txBox="1">
              <a:spLocks noChangeArrowheads="1"/>
            </p:cNvSpPr>
            <p:nvPr/>
          </p:nvSpPr>
          <p:spPr bwMode="auto">
            <a:xfrm>
              <a:off x="1440" y="312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03" name="Text Box 99"/>
            <p:cNvSpPr txBox="1">
              <a:spLocks noChangeArrowheads="1"/>
            </p:cNvSpPr>
            <p:nvPr/>
          </p:nvSpPr>
          <p:spPr bwMode="auto">
            <a:xfrm>
              <a:off x="3360" y="3072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04" name="Text Box 100"/>
            <p:cNvSpPr txBox="1">
              <a:spLocks noChangeArrowheads="1"/>
            </p:cNvSpPr>
            <p:nvPr/>
          </p:nvSpPr>
          <p:spPr bwMode="auto">
            <a:xfrm>
              <a:off x="2880" y="288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05" name="Text Box 101"/>
            <p:cNvSpPr txBox="1">
              <a:spLocks noChangeArrowheads="1"/>
            </p:cNvSpPr>
            <p:nvPr/>
          </p:nvSpPr>
          <p:spPr bwMode="auto">
            <a:xfrm>
              <a:off x="2832" y="326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07" name="Text Box 103"/>
            <p:cNvSpPr txBox="1">
              <a:spLocks noChangeArrowheads="1"/>
            </p:cNvSpPr>
            <p:nvPr/>
          </p:nvSpPr>
          <p:spPr bwMode="auto">
            <a:xfrm>
              <a:off x="1824" y="2976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08" name="Text Box 104"/>
            <p:cNvSpPr txBox="1">
              <a:spLocks noChangeArrowheads="1"/>
            </p:cNvSpPr>
            <p:nvPr/>
          </p:nvSpPr>
          <p:spPr bwMode="auto">
            <a:xfrm>
              <a:off x="1824" y="3408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09" name="Text Box 105"/>
            <p:cNvSpPr txBox="1">
              <a:spLocks noChangeArrowheads="1"/>
            </p:cNvSpPr>
            <p:nvPr/>
          </p:nvSpPr>
          <p:spPr bwMode="auto">
            <a:xfrm>
              <a:off x="1488" y="360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10" name="Text Box 106"/>
            <p:cNvSpPr txBox="1">
              <a:spLocks noChangeArrowheads="1"/>
            </p:cNvSpPr>
            <p:nvPr/>
          </p:nvSpPr>
          <p:spPr bwMode="auto">
            <a:xfrm>
              <a:off x="2304" y="278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b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11" name="Text Box 107"/>
            <p:cNvSpPr txBox="1">
              <a:spLocks noChangeArrowheads="1"/>
            </p:cNvSpPr>
            <p:nvPr/>
          </p:nvSpPr>
          <p:spPr bwMode="auto">
            <a:xfrm>
              <a:off x="2304" y="3360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c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12" name="Text Box 108"/>
            <p:cNvSpPr txBox="1">
              <a:spLocks noChangeArrowheads="1"/>
            </p:cNvSpPr>
            <p:nvPr/>
          </p:nvSpPr>
          <p:spPr bwMode="auto">
            <a:xfrm>
              <a:off x="480" y="3120"/>
              <a:ext cx="2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a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sp>
        <p:nvSpPr>
          <p:cNvPr id="72816" name="Text Box 112"/>
          <p:cNvSpPr txBox="1">
            <a:spLocks noChangeArrowheads="1"/>
          </p:cNvSpPr>
          <p:nvPr/>
        </p:nvSpPr>
        <p:spPr bwMode="auto">
          <a:xfrm>
            <a:off x="2133601" y="1066801"/>
            <a:ext cx="14525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First: NFAs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for </a:t>
            </a:r>
            <a:r>
              <a:rPr lang="en-GB" sz="2000" i="1" u="sng">
                <a:solidFill>
                  <a:srgbClr val="000000"/>
                </a:solidFill>
              </a:rPr>
              <a:t>a, b, c</a:t>
            </a:r>
            <a:endParaRPr lang="en-GB" sz="2000" u="sng">
              <a:solidFill>
                <a:srgbClr val="000000"/>
              </a:solidFill>
            </a:endParaRPr>
          </a:p>
        </p:txBody>
      </p:sp>
      <p:sp>
        <p:nvSpPr>
          <p:cNvPr id="72817" name="Rectangle 113"/>
          <p:cNvSpPr>
            <a:spLocks noChangeArrowheads="1"/>
          </p:cNvSpPr>
          <p:nvPr/>
        </p:nvSpPr>
        <p:spPr bwMode="auto">
          <a:xfrm>
            <a:off x="1981200" y="914400"/>
            <a:ext cx="8077200" cy="9144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2818" name="Text Box 114"/>
          <p:cNvSpPr txBox="1">
            <a:spLocks noChangeArrowheads="1"/>
          </p:cNvSpPr>
          <p:nvPr/>
        </p:nvSpPr>
        <p:spPr bwMode="auto">
          <a:xfrm>
            <a:off x="2362200" y="3733801"/>
            <a:ext cx="2370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Second: NFA for  </a:t>
            </a:r>
            <a:r>
              <a:rPr lang="en-GB" sz="2000" i="1" u="sng">
                <a:solidFill>
                  <a:srgbClr val="000000"/>
                </a:solidFill>
              </a:rPr>
              <a:t>b|c</a:t>
            </a:r>
            <a:endParaRPr lang="en-GB" sz="2400">
              <a:solidFill>
                <a:srgbClr val="000000"/>
              </a:solidFill>
            </a:endParaRPr>
          </a:p>
        </p:txBody>
      </p:sp>
      <p:grpSp>
        <p:nvGrpSpPr>
          <p:cNvPr id="72821" name="Group 117"/>
          <p:cNvGrpSpPr>
            <a:grpSpLocks/>
          </p:cNvGrpSpPr>
          <p:nvPr/>
        </p:nvGrpSpPr>
        <p:grpSpPr bwMode="auto">
          <a:xfrm>
            <a:off x="5791200" y="2057401"/>
            <a:ext cx="4343400" cy="2149475"/>
            <a:chOff x="2592" y="1200"/>
            <a:chExt cx="2736" cy="1354"/>
          </a:xfrm>
        </p:grpSpPr>
        <p:sp>
          <p:nvSpPr>
            <p:cNvPr id="72745" name="Oval 41"/>
            <p:cNvSpPr>
              <a:spLocks noChangeArrowheads="1"/>
            </p:cNvSpPr>
            <p:nvPr/>
          </p:nvSpPr>
          <p:spPr bwMode="auto">
            <a:xfrm>
              <a:off x="2592" y="168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6" name="Oval 42"/>
            <p:cNvSpPr>
              <a:spLocks noChangeArrowheads="1"/>
            </p:cNvSpPr>
            <p:nvPr/>
          </p:nvSpPr>
          <p:spPr bwMode="auto">
            <a:xfrm>
              <a:off x="3072" y="168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7" name="Oval 43"/>
            <p:cNvSpPr>
              <a:spLocks noChangeArrowheads="1"/>
            </p:cNvSpPr>
            <p:nvPr/>
          </p:nvSpPr>
          <p:spPr bwMode="auto">
            <a:xfrm>
              <a:off x="3456" y="1344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2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8" name="Oval 44"/>
            <p:cNvSpPr>
              <a:spLocks noChangeArrowheads="1"/>
            </p:cNvSpPr>
            <p:nvPr/>
          </p:nvSpPr>
          <p:spPr bwMode="auto">
            <a:xfrm>
              <a:off x="3456" y="192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4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9" name="Oval 45"/>
            <p:cNvSpPr>
              <a:spLocks noChangeArrowheads="1"/>
            </p:cNvSpPr>
            <p:nvPr/>
          </p:nvSpPr>
          <p:spPr bwMode="auto">
            <a:xfrm>
              <a:off x="4032" y="1344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3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0" name="Oval 46"/>
            <p:cNvSpPr>
              <a:spLocks noChangeArrowheads="1"/>
            </p:cNvSpPr>
            <p:nvPr/>
          </p:nvSpPr>
          <p:spPr bwMode="auto">
            <a:xfrm>
              <a:off x="4032" y="192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5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1" name="Oval 47"/>
            <p:cNvSpPr>
              <a:spLocks noChangeArrowheads="1"/>
            </p:cNvSpPr>
            <p:nvPr/>
          </p:nvSpPr>
          <p:spPr bwMode="auto">
            <a:xfrm>
              <a:off x="4512" y="1632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6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2" name="Oval 48"/>
            <p:cNvSpPr>
              <a:spLocks noChangeArrowheads="1"/>
            </p:cNvSpPr>
            <p:nvPr/>
          </p:nvSpPr>
          <p:spPr bwMode="auto">
            <a:xfrm>
              <a:off x="5040" y="1632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7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65" name="Line 61"/>
            <p:cNvSpPr>
              <a:spLocks noChangeShapeType="1"/>
            </p:cNvSpPr>
            <p:nvPr/>
          </p:nvSpPr>
          <p:spPr bwMode="auto">
            <a:xfrm>
              <a:off x="2880" y="18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66" name="Line 62"/>
            <p:cNvSpPr>
              <a:spLocks noChangeShapeType="1"/>
            </p:cNvSpPr>
            <p:nvPr/>
          </p:nvSpPr>
          <p:spPr bwMode="auto">
            <a:xfrm flipV="1">
              <a:off x="3312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67" name="Line 63"/>
            <p:cNvSpPr>
              <a:spLocks noChangeShapeType="1"/>
            </p:cNvSpPr>
            <p:nvPr/>
          </p:nvSpPr>
          <p:spPr bwMode="auto">
            <a:xfrm>
              <a:off x="3744" y="148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68" name="Line 64"/>
            <p:cNvSpPr>
              <a:spLocks noChangeShapeType="1"/>
            </p:cNvSpPr>
            <p:nvPr/>
          </p:nvSpPr>
          <p:spPr bwMode="auto">
            <a:xfrm>
              <a:off x="3360" y="192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69" name="Line 65"/>
            <p:cNvSpPr>
              <a:spLocks noChangeShapeType="1"/>
            </p:cNvSpPr>
            <p:nvPr/>
          </p:nvSpPr>
          <p:spPr bwMode="auto">
            <a:xfrm>
              <a:off x="4320" y="153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0" name="Line 66"/>
            <p:cNvSpPr>
              <a:spLocks noChangeShapeType="1"/>
            </p:cNvSpPr>
            <p:nvPr/>
          </p:nvSpPr>
          <p:spPr bwMode="auto">
            <a:xfrm>
              <a:off x="3744" y="20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1" name="Line 67"/>
            <p:cNvSpPr>
              <a:spLocks noChangeShapeType="1"/>
            </p:cNvSpPr>
            <p:nvPr/>
          </p:nvSpPr>
          <p:spPr bwMode="auto">
            <a:xfrm flipV="1">
              <a:off x="4320" y="182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2" name="Line 68"/>
            <p:cNvSpPr>
              <a:spLocks noChangeShapeType="1"/>
            </p:cNvSpPr>
            <p:nvPr/>
          </p:nvSpPr>
          <p:spPr bwMode="auto">
            <a:xfrm>
              <a:off x="4800" y="177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cxnSp>
          <p:nvCxnSpPr>
            <p:cNvPr id="72787" name="AutoShape 83"/>
            <p:cNvCxnSpPr>
              <a:cxnSpLocks noChangeShapeType="1"/>
              <a:stCxn id="72751" idx="0"/>
              <a:endCxn id="72746" idx="0"/>
            </p:cNvCxnSpPr>
            <p:nvPr/>
          </p:nvCxnSpPr>
          <p:spPr bwMode="auto">
            <a:xfrm rot="16200000" flipH="1" flipV="1">
              <a:off x="3912" y="936"/>
              <a:ext cx="48" cy="1440"/>
            </a:xfrm>
            <a:prstGeom prst="curvedConnector3">
              <a:avLst>
                <a:gd name="adj1" fmla="val -86458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788" name="AutoShape 84"/>
            <p:cNvCxnSpPr>
              <a:cxnSpLocks noChangeShapeType="1"/>
              <a:stCxn id="72745" idx="4"/>
              <a:endCxn id="72752" idx="4"/>
            </p:cNvCxnSpPr>
            <p:nvPr/>
          </p:nvCxnSpPr>
          <p:spPr bwMode="auto">
            <a:xfrm rot="5400000" flipH="1" flipV="1">
              <a:off x="3945" y="729"/>
              <a:ext cx="30" cy="2448"/>
            </a:xfrm>
            <a:prstGeom prst="curvedConnector3">
              <a:avLst>
                <a:gd name="adj1" fmla="val -112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789" name="Text Box 85"/>
            <p:cNvSpPr txBox="1">
              <a:spLocks noChangeArrowheads="1"/>
            </p:cNvSpPr>
            <p:nvPr/>
          </p:nvSpPr>
          <p:spPr bwMode="auto">
            <a:xfrm>
              <a:off x="3744" y="124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b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0" name="Text Box 86"/>
            <p:cNvSpPr txBox="1">
              <a:spLocks noChangeArrowheads="1"/>
            </p:cNvSpPr>
            <p:nvPr/>
          </p:nvSpPr>
          <p:spPr bwMode="auto">
            <a:xfrm>
              <a:off x="3792" y="1824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c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1" name="Text Box 87"/>
            <p:cNvSpPr txBox="1">
              <a:spLocks noChangeArrowheads="1"/>
            </p:cNvSpPr>
            <p:nvPr/>
          </p:nvSpPr>
          <p:spPr bwMode="auto">
            <a:xfrm>
              <a:off x="4512" y="120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2" name="Text Box 88"/>
            <p:cNvSpPr txBox="1">
              <a:spLocks noChangeArrowheads="1"/>
            </p:cNvSpPr>
            <p:nvPr/>
          </p:nvSpPr>
          <p:spPr bwMode="auto">
            <a:xfrm>
              <a:off x="4608" y="1968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3" name="Text Box 89"/>
            <p:cNvSpPr txBox="1">
              <a:spLocks noChangeArrowheads="1"/>
            </p:cNvSpPr>
            <p:nvPr/>
          </p:nvSpPr>
          <p:spPr bwMode="auto">
            <a:xfrm>
              <a:off x="4800" y="1536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4" name="Text Box 90"/>
            <p:cNvSpPr txBox="1">
              <a:spLocks noChangeArrowheads="1"/>
            </p:cNvSpPr>
            <p:nvPr/>
          </p:nvSpPr>
          <p:spPr bwMode="auto">
            <a:xfrm>
              <a:off x="2880" y="158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5" name="Text Box 91"/>
            <p:cNvSpPr txBox="1">
              <a:spLocks noChangeArrowheads="1"/>
            </p:cNvSpPr>
            <p:nvPr/>
          </p:nvSpPr>
          <p:spPr bwMode="auto">
            <a:xfrm>
              <a:off x="3264" y="1872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6" name="Text Box 92"/>
            <p:cNvSpPr txBox="1">
              <a:spLocks noChangeArrowheads="1"/>
            </p:cNvSpPr>
            <p:nvPr/>
          </p:nvSpPr>
          <p:spPr bwMode="auto">
            <a:xfrm>
              <a:off x="3216" y="144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7" name="Text Box 93"/>
            <p:cNvSpPr txBox="1">
              <a:spLocks noChangeArrowheads="1"/>
            </p:cNvSpPr>
            <p:nvPr/>
          </p:nvSpPr>
          <p:spPr bwMode="auto">
            <a:xfrm>
              <a:off x="4320" y="134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8" name="Text Box 94"/>
            <p:cNvSpPr txBox="1">
              <a:spLocks noChangeArrowheads="1"/>
            </p:cNvSpPr>
            <p:nvPr/>
          </p:nvSpPr>
          <p:spPr bwMode="auto">
            <a:xfrm>
              <a:off x="4224" y="1728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19" name="Text Box 115"/>
            <p:cNvSpPr txBox="1">
              <a:spLocks noChangeArrowheads="1"/>
            </p:cNvSpPr>
            <p:nvPr/>
          </p:nvSpPr>
          <p:spPr bwMode="auto">
            <a:xfrm>
              <a:off x="3216" y="2304"/>
              <a:ext cx="15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000" u="sng">
                  <a:solidFill>
                    <a:srgbClr val="000000"/>
                  </a:solidFill>
                </a:rPr>
                <a:t>Third: NFA for </a:t>
              </a:r>
              <a:r>
                <a:rPr lang="en-GB" sz="2000" i="1" u="sng">
                  <a:solidFill>
                    <a:srgbClr val="000000"/>
                  </a:solidFill>
                </a:rPr>
                <a:t>(b|c)*</a:t>
              </a:r>
              <a:endParaRPr lang="en-GB" sz="2000" u="sng">
                <a:solidFill>
                  <a:srgbClr val="000000"/>
                </a:solidFill>
              </a:endParaRPr>
            </a:p>
          </p:txBody>
        </p:sp>
      </p:grpSp>
      <p:sp>
        <p:nvSpPr>
          <p:cNvPr id="72820" name="Rectangle 116"/>
          <p:cNvSpPr>
            <a:spLocks noChangeArrowheads="1"/>
          </p:cNvSpPr>
          <p:nvPr/>
        </p:nvSpPr>
        <p:spPr bwMode="auto">
          <a:xfrm>
            <a:off x="1676400" y="1981200"/>
            <a:ext cx="3657600" cy="22098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2822" name="Rectangle 118"/>
          <p:cNvSpPr>
            <a:spLocks noChangeArrowheads="1"/>
          </p:cNvSpPr>
          <p:nvPr/>
        </p:nvSpPr>
        <p:spPr bwMode="auto">
          <a:xfrm>
            <a:off x="5638800" y="1981200"/>
            <a:ext cx="4648200" cy="22098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2824" name="Text Box 120"/>
          <p:cNvSpPr txBox="1">
            <a:spLocks noChangeArrowheads="1"/>
          </p:cNvSpPr>
          <p:nvPr/>
        </p:nvSpPr>
        <p:spPr bwMode="auto">
          <a:xfrm>
            <a:off x="1736726" y="4281489"/>
            <a:ext cx="15033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Fourth: NFA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for </a:t>
            </a:r>
            <a:r>
              <a:rPr lang="en-GB" sz="2000" i="1" u="sng">
                <a:solidFill>
                  <a:srgbClr val="000000"/>
                </a:solidFill>
              </a:rPr>
              <a:t>a(b|c)*</a:t>
            </a:r>
            <a:endParaRPr lang="en-GB" sz="2000" u="sng">
              <a:solidFill>
                <a:srgbClr val="000000"/>
              </a:solidFill>
            </a:endParaRPr>
          </a:p>
        </p:txBody>
      </p:sp>
      <p:sp>
        <p:nvSpPr>
          <p:cNvPr id="72825" name="Rectangle 121"/>
          <p:cNvSpPr>
            <a:spLocks noChangeArrowheads="1"/>
          </p:cNvSpPr>
          <p:nvPr/>
        </p:nvSpPr>
        <p:spPr bwMode="auto">
          <a:xfrm>
            <a:off x="1676400" y="4267200"/>
            <a:ext cx="6096000" cy="20574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059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B23B-7CA9-4A38-B958-A0BDD9C89661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1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9C9A-45F3-4662-AD47-7722D02CB335}" type="slidenum">
              <a:rPr lang="en-GB">
                <a:solidFill>
                  <a:srgbClr val="000000"/>
                </a:solidFill>
              </a:rPr>
              <a:pPr/>
              <a:t>19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txBody>
          <a:bodyPr/>
          <a:lstStyle/>
          <a:p>
            <a:r>
              <a:rPr lang="en-GB" sz="4000"/>
              <a:t>Example: Construct the NFA of </a:t>
            </a:r>
            <a:r>
              <a:rPr lang="en-GB" sz="4000" i="1"/>
              <a:t>a (b|c)*</a:t>
            </a:r>
            <a:endParaRPr lang="en-GB"/>
          </a:p>
        </p:txBody>
      </p:sp>
      <p:grpSp>
        <p:nvGrpSpPr>
          <p:cNvPr id="72715" name="Group 11"/>
          <p:cNvGrpSpPr>
            <a:grpSpLocks/>
          </p:cNvGrpSpPr>
          <p:nvPr/>
        </p:nvGrpSpPr>
        <p:grpSpPr bwMode="auto">
          <a:xfrm>
            <a:off x="3733800" y="990601"/>
            <a:ext cx="1600200" cy="644525"/>
            <a:chOff x="1248" y="650"/>
            <a:chExt cx="1008" cy="406"/>
          </a:xfrm>
        </p:grpSpPr>
        <p:sp>
          <p:nvSpPr>
            <p:cNvPr id="72709" name="Oval 5"/>
            <p:cNvSpPr>
              <a:spLocks noChangeArrowheads="1"/>
            </p:cNvSpPr>
            <p:nvPr/>
          </p:nvSpPr>
          <p:spPr bwMode="auto">
            <a:xfrm>
              <a:off x="124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0" name="Oval 6"/>
            <p:cNvSpPr>
              <a:spLocks noChangeArrowheads="1"/>
            </p:cNvSpPr>
            <p:nvPr/>
          </p:nvSpPr>
          <p:spPr bwMode="auto">
            <a:xfrm>
              <a:off x="196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1" name="Line 7"/>
            <p:cNvSpPr>
              <a:spLocks noChangeShapeType="1"/>
            </p:cNvSpPr>
            <p:nvPr/>
          </p:nvSpPr>
          <p:spPr bwMode="auto">
            <a:xfrm>
              <a:off x="1536" y="9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13" name="Text Box 9"/>
            <p:cNvSpPr txBox="1">
              <a:spLocks noChangeArrowheads="1"/>
            </p:cNvSpPr>
            <p:nvPr/>
          </p:nvSpPr>
          <p:spPr bwMode="auto">
            <a:xfrm>
              <a:off x="1670" y="650"/>
              <a:ext cx="2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a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2716" name="Group 12"/>
          <p:cNvGrpSpPr>
            <a:grpSpLocks/>
          </p:cNvGrpSpPr>
          <p:nvPr/>
        </p:nvGrpSpPr>
        <p:grpSpPr bwMode="auto">
          <a:xfrm>
            <a:off x="8077200" y="990601"/>
            <a:ext cx="1600200" cy="644525"/>
            <a:chOff x="1248" y="650"/>
            <a:chExt cx="1008" cy="406"/>
          </a:xfrm>
        </p:grpSpPr>
        <p:sp>
          <p:nvSpPr>
            <p:cNvPr id="72717" name="Oval 13"/>
            <p:cNvSpPr>
              <a:spLocks noChangeArrowheads="1"/>
            </p:cNvSpPr>
            <p:nvPr/>
          </p:nvSpPr>
          <p:spPr bwMode="auto">
            <a:xfrm>
              <a:off x="124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8" name="Oval 14"/>
            <p:cNvSpPr>
              <a:spLocks noChangeArrowheads="1"/>
            </p:cNvSpPr>
            <p:nvPr/>
          </p:nvSpPr>
          <p:spPr bwMode="auto">
            <a:xfrm>
              <a:off x="1968" y="768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19" name="Line 15"/>
            <p:cNvSpPr>
              <a:spLocks noChangeShapeType="1"/>
            </p:cNvSpPr>
            <p:nvPr/>
          </p:nvSpPr>
          <p:spPr bwMode="auto">
            <a:xfrm>
              <a:off x="1536" y="9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20" name="Text Box 16"/>
            <p:cNvSpPr txBox="1">
              <a:spLocks noChangeArrowheads="1"/>
            </p:cNvSpPr>
            <p:nvPr/>
          </p:nvSpPr>
          <p:spPr bwMode="auto">
            <a:xfrm>
              <a:off x="1670" y="650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c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2831" name="Group 127"/>
          <p:cNvGrpSpPr>
            <a:grpSpLocks/>
          </p:cNvGrpSpPr>
          <p:nvPr/>
        </p:nvGrpSpPr>
        <p:grpSpPr bwMode="auto">
          <a:xfrm>
            <a:off x="5867400" y="990600"/>
            <a:ext cx="1600200" cy="609600"/>
            <a:chOff x="2688" y="624"/>
            <a:chExt cx="1008" cy="384"/>
          </a:xfrm>
        </p:grpSpPr>
        <p:sp>
          <p:nvSpPr>
            <p:cNvPr id="72722" name="Oval 18"/>
            <p:cNvSpPr>
              <a:spLocks noChangeArrowheads="1"/>
            </p:cNvSpPr>
            <p:nvPr/>
          </p:nvSpPr>
          <p:spPr bwMode="auto">
            <a:xfrm>
              <a:off x="2688" y="72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3" name="Oval 19"/>
            <p:cNvSpPr>
              <a:spLocks noChangeArrowheads="1"/>
            </p:cNvSpPr>
            <p:nvPr/>
          </p:nvSpPr>
          <p:spPr bwMode="auto">
            <a:xfrm>
              <a:off x="3408" y="720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4" name="Line 20"/>
            <p:cNvSpPr>
              <a:spLocks noChangeShapeType="1"/>
            </p:cNvSpPr>
            <p:nvPr/>
          </p:nvSpPr>
          <p:spPr bwMode="auto">
            <a:xfrm>
              <a:off x="2976" y="86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25" name="Text Box 21"/>
            <p:cNvSpPr txBox="1">
              <a:spLocks noChangeArrowheads="1"/>
            </p:cNvSpPr>
            <p:nvPr/>
          </p:nvSpPr>
          <p:spPr bwMode="auto">
            <a:xfrm>
              <a:off x="3072" y="62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b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72726" name="Group 22"/>
          <p:cNvGrpSpPr>
            <a:grpSpLocks/>
          </p:cNvGrpSpPr>
          <p:nvPr/>
        </p:nvGrpSpPr>
        <p:grpSpPr bwMode="auto">
          <a:xfrm>
            <a:off x="1905000" y="2057401"/>
            <a:ext cx="3200400" cy="1635125"/>
            <a:chOff x="528" y="2330"/>
            <a:chExt cx="2016" cy="1030"/>
          </a:xfrm>
        </p:grpSpPr>
        <p:sp>
          <p:nvSpPr>
            <p:cNvPr id="72727" name="Oval 23"/>
            <p:cNvSpPr>
              <a:spLocks noChangeArrowheads="1"/>
            </p:cNvSpPr>
            <p:nvPr/>
          </p:nvSpPr>
          <p:spPr bwMode="auto">
            <a:xfrm>
              <a:off x="528" y="2784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8" name="Oval 24"/>
            <p:cNvSpPr>
              <a:spLocks noChangeArrowheads="1"/>
            </p:cNvSpPr>
            <p:nvPr/>
          </p:nvSpPr>
          <p:spPr bwMode="auto">
            <a:xfrm>
              <a:off x="2256" y="2736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5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29" name="Oval 25"/>
            <p:cNvSpPr>
              <a:spLocks noChangeArrowheads="1"/>
            </p:cNvSpPr>
            <p:nvPr/>
          </p:nvSpPr>
          <p:spPr bwMode="auto">
            <a:xfrm>
              <a:off x="1728" y="3072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4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30" name="Oval 26"/>
            <p:cNvSpPr>
              <a:spLocks noChangeArrowheads="1"/>
            </p:cNvSpPr>
            <p:nvPr/>
          </p:nvSpPr>
          <p:spPr bwMode="auto">
            <a:xfrm>
              <a:off x="1728" y="244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2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31" name="Oval 27"/>
            <p:cNvSpPr>
              <a:spLocks noChangeArrowheads="1"/>
            </p:cNvSpPr>
            <p:nvPr/>
          </p:nvSpPr>
          <p:spPr bwMode="auto">
            <a:xfrm>
              <a:off x="1008" y="3072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3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32" name="Oval 28"/>
            <p:cNvSpPr>
              <a:spLocks noChangeArrowheads="1"/>
            </p:cNvSpPr>
            <p:nvPr/>
          </p:nvSpPr>
          <p:spPr bwMode="auto">
            <a:xfrm>
              <a:off x="1008" y="244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33" name="Line 29"/>
            <p:cNvSpPr>
              <a:spLocks noChangeShapeType="1"/>
            </p:cNvSpPr>
            <p:nvPr/>
          </p:nvSpPr>
          <p:spPr bwMode="auto">
            <a:xfrm flipV="1">
              <a:off x="768" y="2640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4" name="Line 30"/>
            <p:cNvSpPr>
              <a:spLocks noChangeShapeType="1"/>
            </p:cNvSpPr>
            <p:nvPr/>
          </p:nvSpPr>
          <p:spPr bwMode="auto">
            <a:xfrm>
              <a:off x="768" y="3024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5" name="Line 31"/>
            <p:cNvSpPr>
              <a:spLocks noChangeShapeType="1"/>
            </p:cNvSpPr>
            <p:nvPr/>
          </p:nvSpPr>
          <p:spPr bwMode="auto">
            <a:xfrm>
              <a:off x="1296" y="259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6" name="Line 32"/>
            <p:cNvSpPr>
              <a:spLocks noChangeShapeType="1"/>
            </p:cNvSpPr>
            <p:nvPr/>
          </p:nvSpPr>
          <p:spPr bwMode="auto">
            <a:xfrm>
              <a:off x="1296" y="321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7" name="Line 33"/>
            <p:cNvSpPr>
              <a:spLocks noChangeShapeType="1"/>
            </p:cNvSpPr>
            <p:nvPr/>
          </p:nvSpPr>
          <p:spPr bwMode="auto">
            <a:xfrm>
              <a:off x="2016" y="2640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8" name="Line 34"/>
            <p:cNvSpPr>
              <a:spLocks noChangeShapeType="1"/>
            </p:cNvSpPr>
            <p:nvPr/>
          </p:nvSpPr>
          <p:spPr bwMode="auto">
            <a:xfrm flipV="1">
              <a:off x="2016" y="2928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39" name="Text Box 35"/>
            <p:cNvSpPr txBox="1">
              <a:spLocks noChangeArrowheads="1"/>
            </p:cNvSpPr>
            <p:nvPr/>
          </p:nvSpPr>
          <p:spPr bwMode="auto">
            <a:xfrm>
              <a:off x="1382" y="233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b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0" name="Text Box 36"/>
            <p:cNvSpPr txBox="1">
              <a:spLocks noChangeArrowheads="1"/>
            </p:cNvSpPr>
            <p:nvPr/>
          </p:nvSpPr>
          <p:spPr bwMode="auto">
            <a:xfrm>
              <a:off x="1382" y="2954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c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1" name="Text Box 37"/>
            <p:cNvSpPr txBox="1">
              <a:spLocks noChangeArrowheads="1"/>
            </p:cNvSpPr>
            <p:nvPr/>
          </p:nvSpPr>
          <p:spPr bwMode="auto">
            <a:xfrm>
              <a:off x="720" y="254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2" name="Text Box 38"/>
            <p:cNvSpPr txBox="1">
              <a:spLocks noChangeArrowheads="1"/>
            </p:cNvSpPr>
            <p:nvPr/>
          </p:nvSpPr>
          <p:spPr bwMode="auto">
            <a:xfrm>
              <a:off x="2064" y="2976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3" name="Text Box 39"/>
            <p:cNvSpPr txBox="1">
              <a:spLocks noChangeArrowheads="1"/>
            </p:cNvSpPr>
            <p:nvPr/>
          </p:nvSpPr>
          <p:spPr bwMode="auto">
            <a:xfrm>
              <a:off x="2064" y="2448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4" name="Text Box 40"/>
            <p:cNvSpPr txBox="1">
              <a:spLocks noChangeArrowheads="1"/>
            </p:cNvSpPr>
            <p:nvPr/>
          </p:nvSpPr>
          <p:spPr bwMode="auto">
            <a:xfrm>
              <a:off x="768" y="302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sp>
        <p:nvSpPr>
          <p:cNvPr id="72806" name="Text Box 102"/>
          <p:cNvSpPr txBox="1">
            <a:spLocks noChangeArrowheads="1"/>
          </p:cNvSpPr>
          <p:nvPr/>
        </p:nvSpPr>
        <p:spPr bwMode="auto">
          <a:xfrm>
            <a:off x="6096000" y="4267200"/>
            <a:ext cx="317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>
                <a:solidFill>
                  <a:srgbClr val="000000"/>
                </a:solidFill>
                <a:sym typeface="Symbol" panose="05050102010706020507" pitchFamily="18" charset="2"/>
              </a:rPr>
              <a:t></a:t>
            </a:r>
            <a:endParaRPr lang="en-GB" sz="2400">
              <a:solidFill>
                <a:srgbClr val="000000"/>
              </a:solidFill>
            </a:endParaRPr>
          </a:p>
        </p:txBody>
      </p:sp>
      <p:grpSp>
        <p:nvGrpSpPr>
          <p:cNvPr id="72823" name="Group 119"/>
          <p:cNvGrpSpPr>
            <a:grpSpLocks/>
          </p:cNvGrpSpPr>
          <p:nvPr/>
        </p:nvGrpSpPr>
        <p:grpSpPr bwMode="auto">
          <a:xfrm>
            <a:off x="1752600" y="4495800"/>
            <a:ext cx="5867400" cy="1752600"/>
            <a:chOff x="192" y="2784"/>
            <a:chExt cx="3696" cy="1104"/>
          </a:xfrm>
        </p:grpSpPr>
        <p:sp>
          <p:nvSpPr>
            <p:cNvPr id="72753" name="Oval 49"/>
            <p:cNvSpPr>
              <a:spLocks noChangeArrowheads="1"/>
            </p:cNvSpPr>
            <p:nvPr/>
          </p:nvSpPr>
          <p:spPr bwMode="auto">
            <a:xfrm>
              <a:off x="192" y="3216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4" name="Oval 50"/>
            <p:cNvSpPr>
              <a:spLocks noChangeArrowheads="1"/>
            </p:cNvSpPr>
            <p:nvPr/>
          </p:nvSpPr>
          <p:spPr bwMode="auto">
            <a:xfrm>
              <a:off x="672" y="3216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7" name="Oval 53"/>
            <p:cNvSpPr>
              <a:spLocks noChangeArrowheads="1"/>
            </p:cNvSpPr>
            <p:nvPr/>
          </p:nvSpPr>
          <p:spPr bwMode="auto">
            <a:xfrm>
              <a:off x="1152" y="3216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2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8" name="Oval 54"/>
            <p:cNvSpPr>
              <a:spLocks noChangeArrowheads="1"/>
            </p:cNvSpPr>
            <p:nvPr/>
          </p:nvSpPr>
          <p:spPr bwMode="auto">
            <a:xfrm>
              <a:off x="1632" y="3216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3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9" name="Oval 55"/>
            <p:cNvSpPr>
              <a:spLocks noChangeArrowheads="1"/>
            </p:cNvSpPr>
            <p:nvPr/>
          </p:nvSpPr>
          <p:spPr bwMode="auto">
            <a:xfrm>
              <a:off x="2016" y="288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4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60" name="Oval 56"/>
            <p:cNvSpPr>
              <a:spLocks noChangeArrowheads="1"/>
            </p:cNvSpPr>
            <p:nvPr/>
          </p:nvSpPr>
          <p:spPr bwMode="auto">
            <a:xfrm>
              <a:off x="2016" y="3456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6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61" name="Oval 57"/>
            <p:cNvSpPr>
              <a:spLocks noChangeArrowheads="1"/>
            </p:cNvSpPr>
            <p:nvPr/>
          </p:nvSpPr>
          <p:spPr bwMode="auto">
            <a:xfrm>
              <a:off x="2592" y="288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5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62" name="Oval 58"/>
            <p:cNvSpPr>
              <a:spLocks noChangeArrowheads="1"/>
            </p:cNvSpPr>
            <p:nvPr/>
          </p:nvSpPr>
          <p:spPr bwMode="auto">
            <a:xfrm>
              <a:off x="2592" y="3456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7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63" name="Oval 59"/>
            <p:cNvSpPr>
              <a:spLocks noChangeArrowheads="1"/>
            </p:cNvSpPr>
            <p:nvPr/>
          </p:nvSpPr>
          <p:spPr bwMode="auto">
            <a:xfrm>
              <a:off x="3072" y="316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8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64" name="Oval 60"/>
            <p:cNvSpPr>
              <a:spLocks noChangeArrowheads="1"/>
            </p:cNvSpPr>
            <p:nvPr/>
          </p:nvSpPr>
          <p:spPr bwMode="auto">
            <a:xfrm>
              <a:off x="3600" y="3168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9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73" name="Line 69"/>
            <p:cNvSpPr>
              <a:spLocks noChangeShapeType="1"/>
            </p:cNvSpPr>
            <p:nvPr/>
          </p:nvSpPr>
          <p:spPr bwMode="auto">
            <a:xfrm>
              <a:off x="480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4" name="Line 70"/>
            <p:cNvSpPr>
              <a:spLocks noChangeShapeType="1"/>
            </p:cNvSpPr>
            <p:nvPr/>
          </p:nvSpPr>
          <p:spPr bwMode="auto">
            <a:xfrm>
              <a:off x="960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5" name="Line 71"/>
            <p:cNvSpPr>
              <a:spLocks noChangeShapeType="1"/>
            </p:cNvSpPr>
            <p:nvPr/>
          </p:nvSpPr>
          <p:spPr bwMode="auto">
            <a:xfrm>
              <a:off x="1440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7" name="Line 73"/>
            <p:cNvSpPr>
              <a:spLocks noChangeShapeType="1"/>
            </p:cNvSpPr>
            <p:nvPr/>
          </p:nvSpPr>
          <p:spPr bwMode="auto">
            <a:xfrm flipV="1">
              <a:off x="1872" y="312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8" name="Line 74"/>
            <p:cNvSpPr>
              <a:spLocks noChangeShapeType="1"/>
            </p:cNvSpPr>
            <p:nvPr/>
          </p:nvSpPr>
          <p:spPr bwMode="auto">
            <a:xfrm>
              <a:off x="1872" y="345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9" name="Line 75"/>
            <p:cNvSpPr>
              <a:spLocks noChangeShapeType="1"/>
            </p:cNvSpPr>
            <p:nvPr/>
          </p:nvSpPr>
          <p:spPr bwMode="auto">
            <a:xfrm>
              <a:off x="2304" y="302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80" name="Line 76"/>
            <p:cNvSpPr>
              <a:spLocks noChangeShapeType="1"/>
            </p:cNvSpPr>
            <p:nvPr/>
          </p:nvSpPr>
          <p:spPr bwMode="auto">
            <a:xfrm>
              <a:off x="2304" y="360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81" name="Line 77"/>
            <p:cNvSpPr>
              <a:spLocks noChangeShapeType="1"/>
            </p:cNvSpPr>
            <p:nvPr/>
          </p:nvSpPr>
          <p:spPr bwMode="auto">
            <a:xfrm>
              <a:off x="2880" y="3072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82" name="Line 78"/>
            <p:cNvSpPr>
              <a:spLocks noChangeShapeType="1"/>
            </p:cNvSpPr>
            <p:nvPr/>
          </p:nvSpPr>
          <p:spPr bwMode="auto">
            <a:xfrm flipV="1">
              <a:off x="2880" y="3360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83" name="Line 79"/>
            <p:cNvSpPr>
              <a:spLocks noChangeShapeType="1"/>
            </p:cNvSpPr>
            <p:nvPr/>
          </p:nvSpPr>
          <p:spPr bwMode="auto">
            <a:xfrm>
              <a:off x="3360" y="331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99" name="Text Box 95"/>
            <p:cNvSpPr txBox="1">
              <a:spLocks noChangeArrowheads="1"/>
            </p:cNvSpPr>
            <p:nvPr/>
          </p:nvSpPr>
          <p:spPr bwMode="auto">
            <a:xfrm>
              <a:off x="960" y="312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cxnSp>
          <p:nvCxnSpPr>
            <p:cNvPr id="72800" name="AutoShape 96"/>
            <p:cNvCxnSpPr>
              <a:cxnSpLocks noChangeShapeType="1"/>
              <a:stCxn id="72763" idx="0"/>
              <a:endCxn id="72758" idx="0"/>
            </p:cNvCxnSpPr>
            <p:nvPr/>
          </p:nvCxnSpPr>
          <p:spPr bwMode="auto">
            <a:xfrm rot="16200000" flipH="1" flipV="1">
              <a:off x="2472" y="2472"/>
              <a:ext cx="48" cy="1440"/>
            </a:xfrm>
            <a:prstGeom prst="curvedConnector3">
              <a:avLst>
                <a:gd name="adj1" fmla="val -91875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801" name="AutoShape 97"/>
            <p:cNvCxnSpPr>
              <a:cxnSpLocks noChangeShapeType="1"/>
              <a:stCxn id="72757" idx="4"/>
              <a:endCxn id="72764" idx="4"/>
            </p:cNvCxnSpPr>
            <p:nvPr/>
          </p:nvCxnSpPr>
          <p:spPr bwMode="auto">
            <a:xfrm rot="5400000" flipH="1" flipV="1">
              <a:off x="2505" y="2265"/>
              <a:ext cx="30" cy="2448"/>
            </a:xfrm>
            <a:prstGeom prst="curvedConnector3">
              <a:avLst>
                <a:gd name="adj1" fmla="val -108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802" name="Text Box 98"/>
            <p:cNvSpPr txBox="1">
              <a:spLocks noChangeArrowheads="1"/>
            </p:cNvSpPr>
            <p:nvPr/>
          </p:nvSpPr>
          <p:spPr bwMode="auto">
            <a:xfrm>
              <a:off x="1440" y="312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03" name="Text Box 99"/>
            <p:cNvSpPr txBox="1">
              <a:spLocks noChangeArrowheads="1"/>
            </p:cNvSpPr>
            <p:nvPr/>
          </p:nvSpPr>
          <p:spPr bwMode="auto">
            <a:xfrm>
              <a:off x="3360" y="3072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04" name="Text Box 100"/>
            <p:cNvSpPr txBox="1">
              <a:spLocks noChangeArrowheads="1"/>
            </p:cNvSpPr>
            <p:nvPr/>
          </p:nvSpPr>
          <p:spPr bwMode="auto">
            <a:xfrm>
              <a:off x="2880" y="288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05" name="Text Box 101"/>
            <p:cNvSpPr txBox="1">
              <a:spLocks noChangeArrowheads="1"/>
            </p:cNvSpPr>
            <p:nvPr/>
          </p:nvSpPr>
          <p:spPr bwMode="auto">
            <a:xfrm>
              <a:off x="2832" y="326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07" name="Text Box 103"/>
            <p:cNvSpPr txBox="1">
              <a:spLocks noChangeArrowheads="1"/>
            </p:cNvSpPr>
            <p:nvPr/>
          </p:nvSpPr>
          <p:spPr bwMode="auto">
            <a:xfrm>
              <a:off x="1824" y="2976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08" name="Text Box 104"/>
            <p:cNvSpPr txBox="1">
              <a:spLocks noChangeArrowheads="1"/>
            </p:cNvSpPr>
            <p:nvPr/>
          </p:nvSpPr>
          <p:spPr bwMode="auto">
            <a:xfrm>
              <a:off x="1824" y="3408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09" name="Text Box 105"/>
            <p:cNvSpPr txBox="1">
              <a:spLocks noChangeArrowheads="1"/>
            </p:cNvSpPr>
            <p:nvPr/>
          </p:nvSpPr>
          <p:spPr bwMode="auto">
            <a:xfrm>
              <a:off x="1488" y="360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10" name="Text Box 106"/>
            <p:cNvSpPr txBox="1">
              <a:spLocks noChangeArrowheads="1"/>
            </p:cNvSpPr>
            <p:nvPr/>
          </p:nvSpPr>
          <p:spPr bwMode="auto">
            <a:xfrm>
              <a:off x="2304" y="278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b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11" name="Text Box 107"/>
            <p:cNvSpPr txBox="1">
              <a:spLocks noChangeArrowheads="1"/>
            </p:cNvSpPr>
            <p:nvPr/>
          </p:nvSpPr>
          <p:spPr bwMode="auto">
            <a:xfrm>
              <a:off x="2304" y="3360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c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12" name="Text Box 108"/>
            <p:cNvSpPr txBox="1">
              <a:spLocks noChangeArrowheads="1"/>
            </p:cNvSpPr>
            <p:nvPr/>
          </p:nvSpPr>
          <p:spPr bwMode="auto">
            <a:xfrm>
              <a:off x="480" y="3120"/>
              <a:ext cx="2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a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sp>
        <p:nvSpPr>
          <p:cNvPr id="72814" name="Text Box 110"/>
          <p:cNvSpPr txBox="1">
            <a:spLocks noChangeArrowheads="1"/>
          </p:cNvSpPr>
          <p:nvPr/>
        </p:nvSpPr>
        <p:spPr bwMode="auto">
          <a:xfrm>
            <a:off x="9372601" y="5410200"/>
            <a:ext cx="70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i="1">
                <a:solidFill>
                  <a:srgbClr val="000000"/>
                </a:solidFill>
              </a:rPr>
              <a:t>b | c</a:t>
            </a:r>
            <a:endParaRPr lang="en-GB" sz="2400">
              <a:solidFill>
                <a:srgbClr val="000000"/>
              </a:solidFill>
            </a:endParaRPr>
          </a:p>
        </p:txBody>
      </p:sp>
      <p:grpSp>
        <p:nvGrpSpPr>
          <p:cNvPr id="72829" name="Group 125"/>
          <p:cNvGrpSpPr>
            <a:grpSpLocks/>
          </p:cNvGrpSpPr>
          <p:nvPr/>
        </p:nvGrpSpPr>
        <p:grpSpPr bwMode="auto">
          <a:xfrm>
            <a:off x="8153400" y="5638800"/>
            <a:ext cx="1371600" cy="609600"/>
            <a:chOff x="4368" y="3552"/>
            <a:chExt cx="864" cy="384"/>
          </a:xfrm>
        </p:grpSpPr>
        <p:sp>
          <p:nvSpPr>
            <p:cNvPr id="72784" name="Oval 80"/>
            <p:cNvSpPr>
              <a:spLocks noChangeArrowheads="1"/>
            </p:cNvSpPr>
            <p:nvPr/>
          </p:nvSpPr>
          <p:spPr bwMode="auto">
            <a:xfrm>
              <a:off x="4368" y="3648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85" name="Oval 81"/>
            <p:cNvSpPr>
              <a:spLocks noChangeArrowheads="1"/>
            </p:cNvSpPr>
            <p:nvPr/>
          </p:nvSpPr>
          <p:spPr bwMode="auto">
            <a:xfrm>
              <a:off x="4944" y="3648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86" name="Line 82"/>
            <p:cNvSpPr>
              <a:spLocks noChangeShapeType="1"/>
            </p:cNvSpPr>
            <p:nvPr/>
          </p:nvSpPr>
          <p:spPr bwMode="auto">
            <a:xfrm>
              <a:off x="4656" y="37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cxnSp>
          <p:nvCxnSpPr>
            <p:cNvPr id="72813" name="AutoShape 109"/>
            <p:cNvCxnSpPr>
              <a:cxnSpLocks noChangeShapeType="1"/>
              <a:stCxn id="72785" idx="7"/>
              <a:endCxn id="72785" idx="1"/>
            </p:cNvCxnSpPr>
            <p:nvPr/>
          </p:nvCxnSpPr>
          <p:spPr bwMode="auto">
            <a:xfrm rot="16200000" flipH="1" flipV="1">
              <a:off x="5087" y="3571"/>
              <a:ext cx="1" cy="204"/>
            </a:xfrm>
            <a:prstGeom prst="curvedConnector3">
              <a:avLst>
                <a:gd name="adj1" fmla="val -168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815" name="Text Box 111"/>
            <p:cNvSpPr txBox="1">
              <a:spLocks noChangeArrowheads="1"/>
            </p:cNvSpPr>
            <p:nvPr/>
          </p:nvSpPr>
          <p:spPr bwMode="auto">
            <a:xfrm>
              <a:off x="4704" y="3552"/>
              <a:ext cx="2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a</a:t>
              </a:r>
              <a:endParaRPr lang="en-GB" sz="2400">
                <a:solidFill>
                  <a:srgbClr val="000000"/>
                </a:solidFill>
              </a:endParaRPr>
            </a:p>
          </p:txBody>
        </p:sp>
      </p:grpSp>
      <p:sp>
        <p:nvSpPr>
          <p:cNvPr id="72816" name="Text Box 112"/>
          <p:cNvSpPr txBox="1">
            <a:spLocks noChangeArrowheads="1"/>
          </p:cNvSpPr>
          <p:nvPr/>
        </p:nvSpPr>
        <p:spPr bwMode="auto">
          <a:xfrm>
            <a:off x="2133601" y="1066801"/>
            <a:ext cx="14525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First: NFAs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for </a:t>
            </a:r>
            <a:r>
              <a:rPr lang="en-GB" sz="2000" i="1" u="sng">
                <a:solidFill>
                  <a:srgbClr val="000000"/>
                </a:solidFill>
              </a:rPr>
              <a:t>a, b, c</a:t>
            </a:r>
            <a:endParaRPr lang="en-GB" sz="2000" u="sng">
              <a:solidFill>
                <a:srgbClr val="000000"/>
              </a:solidFill>
            </a:endParaRPr>
          </a:p>
        </p:txBody>
      </p:sp>
      <p:sp>
        <p:nvSpPr>
          <p:cNvPr id="72817" name="Rectangle 113"/>
          <p:cNvSpPr>
            <a:spLocks noChangeArrowheads="1"/>
          </p:cNvSpPr>
          <p:nvPr/>
        </p:nvSpPr>
        <p:spPr bwMode="auto">
          <a:xfrm>
            <a:off x="1981200" y="914400"/>
            <a:ext cx="8077200" cy="9144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2818" name="Text Box 114"/>
          <p:cNvSpPr txBox="1">
            <a:spLocks noChangeArrowheads="1"/>
          </p:cNvSpPr>
          <p:nvPr/>
        </p:nvSpPr>
        <p:spPr bwMode="auto">
          <a:xfrm>
            <a:off x="2362200" y="3733801"/>
            <a:ext cx="2370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Second: NFA for  </a:t>
            </a:r>
            <a:r>
              <a:rPr lang="en-GB" sz="2000" i="1" u="sng">
                <a:solidFill>
                  <a:srgbClr val="000000"/>
                </a:solidFill>
              </a:rPr>
              <a:t>b|c</a:t>
            </a:r>
            <a:endParaRPr lang="en-GB" sz="2400">
              <a:solidFill>
                <a:srgbClr val="000000"/>
              </a:solidFill>
            </a:endParaRPr>
          </a:p>
        </p:txBody>
      </p:sp>
      <p:grpSp>
        <p:nvGrpSpPr>
          <p:cNvPr id="72821" name="Group 117"/>
          <p:cNvGrpSpPr>
            <a:grpSpLocks/>
          </p:cNvGrpSpPr>
          <p:nvPr/>
        </p:nvGrpSpPr>
        <p:grpSpPr bwMode="auto">
          <a:xfrm>
            <a:off x="5791200" y="2057401"/>
            <a:ext cx="4343400" cy="2149475"/>
            <a:chOff x="2592" y="1200"/>
            <a:chExt cx="2736" cy="1354"/>
          </a:xfrm>
        </p:grpSpPr>
        <p:sp>
          <p:nvSpPr>
            <p:cNvPr id="72745" name="Oval 41"/>
            <p:cNvSpPr>
              <a:spLocks noChangeArrowheads="1"/>
            </p:cNvSpPr>
            <p:nvPr/>
          </p:nvSpPr>
          <p:spPr bwMode="auto">
            <a:xfrm>
              <a:off x="2592" y="168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0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6" name="Oval 42"/>
            <p:cNvSpPr>
              <a:spLocks noChangeArrowheads="1"/>
            </p:cNvSpPr>
            <p:nvPr/>
          </p:nvSpPr>
          <p:spPr bwMode="auto">
            <a:xfrm>
              <a:off x="3072" y="168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1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7" name="Oval 43"/>
            <p:cNvSpPr>
              <a:spLocks noChangeArrowheads="1"/>
            </p:cNvSpPr>
            <p:nvPr/>
          </p:nvSpPr>
          <p:spPr bwMode="auto">
            <a:xfrm>
              <a:off x="3456" y="1344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2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8" name="Oval 44"/>
            <p:cNvSpPr>
              <a:spLocks noChangeArrowheads="1"/>
            </p:cNvSpPr>
            <p:nvPr/>
          </p:nvSpPr>
          <p:spPr bwMode="auto">
            <a:xfrm>
              <a:off x="3456" y="192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4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49" name="Oval 45"/>
            <p:cNvSpPr>
              <a:spLocks noChangeArrowheads="1"/>
            </p:cNvSpPr>
            <p:nvPr/>
          </p:nvSpPr>
          <p:spPr bwMode="auto">
            <a:xfrm>
              <a:off x="4032" y="1344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3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0" name="Oval 46"/>
            <p:cNvSpPr>
              <a:spLocks noChangeArrowheads="1"/>
            </p:cNvSpPr>
            <p:nvPr/>
          </p:nvSpPr>
          <p:spPr bwMode="auto">
            <a:xfrm>
              <a:off x="4032" y="1920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5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1" name="Oval 47"/>
            <p:cNvSpPr>
              <a:spLocks noChangeArrowheads="1"/>
            </p:cNvSpPr>
            <p:nvPr/>
          </p:nvSpPr>
          <p:spPr bwMode="auto">
            <a:xfrm>
              <a:off x="4512" y="1632"/>
              <a:ext cx="288" cy="288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6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52" name="Oval 48"/>
            <p:cNvSpPr>
              <a:spLocks noChangeArrowheads="1"/>
            </p:cNvSpPr>
            <p:nvPr/>
          </p:nvSpPr>
          <p:spPr bwMode="auto">
            <a:xfrm>
              <a:off x="5040" y="1632"/>
              <a:ext cx="288" cy="288"/>
            </a:xfrm>
            <a:prstGeom prst="ellipse">
              <a:avLst/>
            </a:prstGeom>
            <a:solidFill>
              <a:srgbClr val="FFFF99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</a:rPr>
                <a:t>S</a:t>
              </a:r>
              <a:r>
                <a:rPr lang="en-GB" sz="2400" baseline="-25000">
                  <a:solidFill>
                    <a:srgbClr val="000000"/>
                  </a:solidFill>
                </a:rPr>
                <a:t>7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65" name="Line 61"/>
            <p:cNvSpPr>
              <a:spLocks noChangeShapeType="1"/>
            </p:cNvSpPr>
            <p:nvPr/>
          </p:nvSpPr>
          <p:spPr bwMode="auto">
            <a:xfrm>
              <a:off x="2880" y="18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66" name="Line 62"/>
            <p:cNvSpPr>
              <a:spLocks noChangeShapeType="1"/>
            </p:cNvSpPr>
            <p:nvPr/>
          </p:nvSpPr>
          <p:spPr bwMode="auto">
            <a:xfrm flipV="1">
              <a:off x="3312" y="153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67" name="Line 63"/>
            <p:cNvSpPr>
              <a:spLocks noChangeShapeType="1"/>
            </p:cNvSpPr>
            <p:nvPr/>
          </p:nvSpPr>
          <p:spPr bwMode="auto">
            <a:xfrm>
              <a:off x="3744" y="148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68" name="Line 64"/>
            <p:cNvSpPr>
              <a:spLocks noChangeShapeType="1"/>
            </p:cNvSpPr>
            <p:nvPr/>
          </p:nvSpPr>
          <p:spPr bwMode="auto">
            <a:xfrm>
              <a:off x="3360" y="192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69" name="Line 65"/>
            <p:cNvSpPr>
              <a:spLocks noChangeShapeType="1"/>
            </p:cNvSpPr>
            <p:nvPr/>
          </p:nvSpPr>
          <p:spPr bwMode="auto">
            <a:xfrm>
              <a:off x="4320" y="153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0" name="Line 66"/>
            <p:cNvSpPr>
              <a:spLocks noChangeShapeType="1"/>
            </p:cNvSpPr>
            <p:nvPr/>
          </p:nvSpPr>
          <p:spPr bwMode="auto">
            <a:xfrm>
              <a:off x="3744" y="206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1" name="Line 67"/>
            <p:cNvSpPr>
              <a:spLocks noChangeShapeType="1"/>
            </p:cNvSpPr>
            <p:nvPr/>
          </p:nvSpPr>
          <p:spPr bwMode="auto">
            <a:xfrm flipV="1">
              <a:off x="4320" y="182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2772" name="Line 68"/>
            <p:cNvSpPr>
              <a:spLocks noChangeShapeType="1"/>
            </p:cNvSpPr>
            <p:nvPr/>
          </p:nvSpPr>
          <p:spPr bwMode="auto">
            <a:xfrm>
              <a:off x="4800" y="177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cxnSp>
          <p:nvCxnSpPr>
            <p:cNvPr id="72787" name="AutoShape 83"/>
            <p:cNvCxnSpPr>
              <a:cxnSpLocks noChangeShapeType="1"/>
              <a:stCxn id="72751" idx="0"/>
              <a:endCxn id="72746" idx="0"/>
            </p:cNvCxnSpPr>
            <p:nvPr/>
          </p:nvCxnSpPr>
          <p:spPr bwMode="auto">
            <a:xfrm rot="16200000" flipH="1" flipV="1">
              <a:off x="3912" y="936"/>
              <a:ext cx="48" cy="1440"/>
            </a:xfrm>
            <a:prstGeom prst="curvedConnector3">
              <a:avLst>
                <a:gd name="adj1" fmla="val -86458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788" name="AutoShape 84"/>
            <p:cNvCxnSpPr>
              <a:cxnSpLocks noChangeShapeType="1"/>
              <a:stCxn id="72745" idx="4"/>
              <a:endCxn id="72752" idx="4"/>
            </p:cNvCxnSpPr>
            <p:nvPr/>
          </p:nvCxnSpPr>
          <p:spPr bwMode="auto">
            <a:xfrm rot="5400000" flipH="1" flipV="1">
              <a:off x="3945" y="729"/>
              <a:ext cx="30" cy="2448"/>
            </a:xfrm>
            <a:prstGeom prst="curvedConnector3">
              <a:avLst>
                <a:gd name="adj1" fmla="val -112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789" name="Text Box 85"/>
            <p:cNvSpPr txBox="1">
              <a:spLocks noChangeArrowheads="1"/>
            </p:cNvSpPr>
            <p:nvPr/>
          </p:nvSpPr>
          <p:spPr bwMode="auto">
            <a:xfrm>
              <a:off x="3744" y="124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b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0" name="Text Box 86"/>
            <p:cNvSpPr txBox="1">
              <a:spLocks noChangeArrowheads="1"/>
            </p:cNvSpPr>
            <p:nvPr/>
          </p:nvSpPr>
          <p:spPr bwMode="auto">
            <a:xfrm>
              <a:off x="3792" y="1824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 i="1">
                  <a:solidFill>
                    <a:srgbClr val="000000"/>
                  </a:solidFill>
                </a:rPr>
                <a:t>c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1" name="Text Box 87"/>
            <p:cNvSpPr txBox="1">
              <a:spLocks noChangeArrowheads="1"/>
            </p:cNvSpPr>
            <p:nvPr/>
          </p:nvSpPr>
          <p:spPr bwMode="auto">
            <a:xfrm>
              <a:off x="4512" y="120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2" name="Text Box 88"/>
            <p:cNvSpPr txBox="1">
              <a:spLocks noChangeArrowheads="1"/>
            </p:cNvSpPr>
            <p:nvPr/>
          </p:nvSpPr>
          <p:spPr bwMode="auto">
            <a:xfrm>
              <a:off x="4608" y="1968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3" name="Text Box 89"/>
            <p:cNvSpPr txBox="1">
              <a:spLocks noChangeArrowheads="1"/>
            </p:cNvSpPr>
            <p:nvPr/>
          </p:nvSpPr>
          <p:spPr bwMode="auto">
            <a:xfrm>
              <a:off x="4800" y="1536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4" name="Text Box 90"/>
            <p:cNvSpPr txBox="1">
              <a:spLocks noChangeArrowheads="1"/>
            </p:cNvSpPr>
            <p:nvPr/>
          </p:nvSpPr>
          <p:spPr bwMode="auto">
            <a:xfrm>
              <a:off x="2880" y="158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5" name="Text Box 91"/>
            <p:cNvSpPr txBox="1">
              <a:spLocks noChangeArrowheads="1"/>
            </p:cNvSpPr>
            <p:nvPr/>
          </p:nvSpPr>
          <p:spPr bwMode="auto">
            <a:xfrm>
              <a:off x="3264" y="1872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6" name="Text Box 92"/>
            <p:cNvSpPr txBox="1">
              <a:spLocks noChangeArrowheads="1"/>
            </p:cNvSpPr>
            <p:nvPr/>
          </p:nvSpPr>
          <p:spPr bwMode="auto">
            <a:xfrm>
              <a:off x="3216" y="1440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7" name="Text Box 93"/>
            <p:cNvSpPr txBox="1">
              <a:spLocks noChangeArrowheads="1"/>
            </p:cNvSpPr>
            <p:nvPr/>
          </p:nvSpPr>
          <p:spPr bwMode="auto">
            <a:xfrm>
              <a:off x="4320" y="1344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798" name="Text Box 94"/>
            <p:cNvSpPr txBox="1">
              <a:spLocks noChangeArrowheads="1"/>
            </p:cNvSpPr>
            <p:nvPr/>
          </p:nvSpPr>
          <p:spPr bwMode="auto">
            <a:xfrm>
              <a:off x="4224" y="1728"/>
              <a:ext cx="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400">
                  <a:solidFill>
                    <a:srgbClr val="000000"/>
                  </a:solidFill>
                  <a:sym typeface="Symbol" panose="05050102010706020507" pitchFamily="18" charset="2"/>
                </a:rPr>
                <a:t></a:t>
              </a:r>
              <a:endParaRPr lang="en-GB" sz="2400">
                <a:solidFill>
                  <a:srgbClr val="000000"/>
                </a:solidFill>
              </a:endParaRPr>
            </a:p>
          </p:txBody>
        </p:sp>
        <p:sp>
          <p:nvSpPr>
            <p:cNvPr id="72819" name="Text Box 115"/>
            <p:cNvSpPr txBox="1">
              <a:spLocks noChangeArrowheads="1"/>
            </p:cNvSpPr>
            <p:nvPr/>
          </p:nvSpPr>
          <p:spPr bwMode="auto">
            <a:xfrm>
              <a:off x="3216" y="2304"/>
              <a:ext cx="15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2000" u="sng">
                  <a:solidFill>
                    <a:srgbClr val="000000"/>
                  </a:solidFill>
                </a:rPr>
                <a:t>Third: NFA for </a:t>
              </a:r>
              <a:r>
                <a:rPr lang="en-GB" sz="2000" i="1" u="sng">
                  <a:solidFill>
                    <a:srgbClr val="000000"/>
                  </a:solidFill>
                </a:rPr>
                <a:t>(b|c)*</a:t>
              </a:r>
              <a:endParaRPr lang="en-GB" sz="2000" u="sng">
                <a:solidFill>
                  <a:srgbClr val="000000"/>
                </a:solidFill>
              </a:endParaRPr>
            </a:p>
          </p:txBody>
        </p:sp>
      </p:grpSp>
      <p:sp>
        <p:nvSpPr>
          <p:cNvPr id="72820" name="Rectangle 116"/>
          <p:cNvSpPr>
            <a:spLocks noChangeArrowheads="1"/>
          </p:cNvSpPr>
          <p:nvPr/>
        </p:nvSpPr>
        <p:spPr bwMode="auto">
          <a:xfrm>
            <a:off x="1676400" y="1981200"/>
            <a:ext cx="3657600" cy="22098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2822" name="Rectangle 118"/>
          <p:cNvSpPr>
            <a:spLocks noChangeArrowheads="1"/>
          </p:cNvSpPr>
          <p:nvPr/>
        </p:nvSpPr>
        <p:spPr bwMode="auto">
          <a:xfrm>
            <a:off x="5638800" y="1981200"/>
            <a:ext cx="4648200" cy="22098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2824" name="Text Box 120"/>
          <p:cNvSpPr txBox="1">
            <a:spLocks noChangeArrowheads="1"/>
          </p:cNvSpPr>
          <p:nvPr/>
        </p:nvSpPr>
        <p:spPr bwMode="auto">
          <a:xfrm>
            <a:off x="1736726" y="4281489"/>
            <a:ext cx="15033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Fourth: NFA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000" u="sng">
                <a:solidFill>
                  <a:srgbClr val="000000"/>
                </a:solidFill>
              </a:rPr>
              <a:t>for </a:t>
            </a:r>
            <a:r>
              <a:rPr lang="en-GB" sz="2000" i="1" u="sng">
                <a:solidFill>
                  <a:srgbClr val="000000"/>
                </a:solidFill>
              </a:rPr>
              <a:t>a(b|c)*</a:t>
            </a:r>
            <a:endParaRPr lang="en-GB" sz="2000" u="sng">
              <a:solidFill>
                <a:srgbClr val="000000"/>
              </a:solidFill>
            </a:endParaRPr>
          </a:p>
        </p:txBody>
      </p:sp>
      <p:sp>
        <p:nvSpPr>
          <p:cNvPr id="72825" name="Rectangle 121"/>
          <p:cNvSpPr>
            <a:spLocks noChangeArrowheads="1"/>
          </p:cNvSpPr>
          <p:nvPr/>
        </p:nvSpPr>
        <p:spPr bwMode="auto">
          <a:xfrm>
            <a:off x="1676400" y="4267200"/>
            <a:ext cx="6096000" cy="20574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2828" name="Text Box 124"/>
          <p:cNvSpPr txBox="1">
            <a:spLocks noChangeArrowheads="1"/>
          </p:cNvSpPr>
          <p:nvPr/>
        </p:nvSpPr>
        <p:spPr bwMode="auto">
          <a:xfrm>
            <a:off x="7924800" y="4267201"/>
            <a:ext cx="2362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Of course, a human</a:t>
            </a:r>
          </a:p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</a:rPr>
              <a:t>would design a simpler one… But, we can automate production of the complex one...</a:t>
            </a:r>
          </a:p>
        </p:txBody>
      </p:sp>
      <p:sp>
        <p:nvSpPr>
          <p:cNvPr id="72830" name="Rectangle 126"/>
          <p:cNvSpPr>
            <a:spLocks noChangeArrowheads="1"/>
          </p:cNvSpPr>
          <p:nvPr/>
        </p:nvSpPr>
        <p:spPr bwMode="auto">
          <a:xfrm>
            <a:off x="7924800" y="4267200"/>
            <a:ext cx="2362200" cy="20574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569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Lexical Analysis:</a:t>
            </a:r>
          </a:p>
          <a:p>
            <a:r>
              <a:rPr lang="en-GB" dirty="0" smtClean="0"/>
              <a:t>Regular Expressions (REs) are formulae to describe a (regular) language.</a:t>
            </a:r>
          </a:p>
          <a:p>
            <a:r>
              <a:rPr lang="en-GB" dirty="0" smtClean="0"/>
              <a:t>Every RE can be converted to a Deterministic Finite Automaton (DFA).</a:t>
            </a:r>
          </a:p>
          <a:p>
            <a:r>
              <a:rPr lang="en-GB" dirty="0" smtClean="0"/>
              <a:t>DFAs can automate the construction of lexical analysers.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05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D454-37CD-4F61-AE3D-A051B2D84707}" type="datetime5">
              <a:rPr lang="en-GB"/>
              <a:pPr/>
              <a:t>9-Nov-20</a:t>
            </a:fld>
            <a:endParaRPr lang="en-GB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COMP36512 Lecture 4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78CB6-E852-42CB-A949-8932ADE1268B}" type="slidenum">
              <a:rPr lang="en-GB"/>
              <a:pPr/>
              <a:t>20</a:t>
            </a:fld>
            <a:endParaRPr lang="en-GB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8686800" cy="762000"/>
          </a:xfrm>
        </p:spPr>
        <p:txBody>
          <a:bodyPr/>
          <a:lstStyle/>
          <a:p>
            <a:r>
              <a:rPr lang="en-GB" sz="4000"/>
              <a:t>NFA to DFA: two key functions</a:t>
            </a:r>
            <a:endParaRPr lang="en-GB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838200"/>
            <a:ext cx="8763000" cy="2514600"/>
          </a:xfrm>
        </p:spPr>
        <p:txBody>
          <a:bodyPr/>
          <a:lstStyle/>
          <a:p>
            <a:r>
              <a:rPr lang="en-GB" sz="2400" b="1"/>
              <a:t>move(s</a:t>
            </a:r>
            <a:r>
              <a:rPr lang="en-GB" sz="2400" b="1" baseline="-25000"/>
              <a:t>i</a:t>
            </a:r>
            <a:r>
              <a:rPr lang="en-GB" sz="2400" b="1"/>
              <a:t>,a):</a:t>
            </a:r>
            <a:r>
              <a:rPr lang="en-GB" sz="2400"/>
              <a:t> the (union of the) set of states to which there is a transition on input symbol </a:t>
            </a:r>
            <a:r>
              <a:rPr lang="en-GB" sz="2400" b="1"/>
              <a:t>a</a:t>
            </a:r>
            <a:r>
              <a:rPr lang="en-GB" sz="2400"/>
              <a:t> from state </a:t>
            </a:r>
            <a:r>
              <a:rPr lang="en-GB" sz="2400" b="1"/>
              <a:t>s</a:t>
            </a:r>
            <a:r>
              <a:rPr lang="en-GB" sz="2400" b="1" baseline="-25000"/>
              <a:t>i</a:t>
            </a:r>
            <a:endParaRPr lang="en-GB" sz="2400"/>
          </a:p>
          <a:p>
            <a:r>
              <a:rPr lang="en-GB" sz="2400" b="1">
                <a:sym typeface="Symbol" panose="05050102010706020507" pitchFamily="18" charset="2"/>
              </a:rPr>
              <a:t></a:t>
            </a:r>
            <a:r>
              <a:rPr lang="en-GB" sz="2400" b="1"/>
              <a:t>-closure(s</a:t>
            </a:r>
            <a:r>
              <a:rPr lang="en-GB" sz="2400" b="1" baseline="-25000"/>
              <a:t>i</a:t>
            </a:r>
            <a:r>
              <a:rPr lang="en-GB" sz="2400" b="1"/>
              <a:t>):</a:t>
            </a:r>
            <a:r>
              <a:rPr lang="en-GB" sz="2400"/>
              <a:t> the (union of the) set of states reachable by </a:t>
            </a:r>
            <a:r>
              <a:rPr lang="en-GB" sz="2400" b="1">
                <a:sym typeface="Symbol" panose="05050102010706020507" pitchFamily="18" charset="2"/>
              </a:rPr>
              <a:t></a:t>
            </a:r>
            <a:r>
              <a:rPr lang="en-GB" sz="2400">
                <a:sym typeface="Symbol" panose="05050102010706020507" pitchFamily="18" charset="2"/>
              </a:rPr>
              <a:t> </a:t>
            </a:r>
            <a:r>
              <a:rPr lang="en-GB" sz="2400"/>
              <a:t>from </a:t>
            </a:r>
            <a:r>
              <a:rPr lang="en-GB" sz="2400" b="1"/>
              <a:t>s</a:t>
            </a:r>
            <a:r>
              <a:rPr lang="en-GB" sz="2400" b="1" baseline="-25000"/>
              <a:t>i</a:t>
            </a:r>
            <a:r>
              <a:rPr lang="en-GB" sz="2400"/>
              <a:t>.</a:t>
            </a:r>
          </a:p>
          <a:p>
            <a:pPr>
              <a:buFontTx/>
              <a:buNone/>
            </a:pPr>
            <a:r>
              <a:rPr lang="en-GB" sz="2400"/>
              <a:t>Example (see the diagram below):</a:t>
            </a:r>
          </a:p>
          <a:p>
            <a:r>
              <a:rPr lang="en-GB" sz="2400">
                <a:sym typeface="Symbol" panose="05050102010706020507" pitchFamily="18" charset="2"/>
              </a:rPr>
              <a:t></a:t>
            </a:r>
            <a:r>
              <a:rPr lang="en-GB" sz="2400"/>
              <a:t>-closure(3)={3,4,7}; </a:t>
            </a:r>
            <a:r>
              <a:rPr lang="en-GB" sz="2400">
                <a:sym typeface="Symbol" panose="05050102010706020507" pitchFamily="18" charset="2"/>
              </a:rPr>
              <a:t></a:t>
            </a:r>
            <a:r>
              <a:rPr lang="en-GB" sz="2400"/>
              <a:t>-closure({3,10})={3,4,7,10}; </a:t>
            </a:r>
          </a:p>
          <a:p>
            <a:r>
              <a:rPr lang="en-GB" sz="2400"/>
              <a:t>move(</a:t>
            </a:r>
            <a:r>
              <a:rPr lang="en-GB" sz="2400">
                <a:sym typeface="Symbol" panose="05050102010706020507" pitchFamily="18" charset="2"/>
              </a:rPr>
              <a:t></a:t>
            </a:r>
            <a:r>
              <a:rPr lang="en-GB" sz="2400"/>
              <a:t>-closure({3,10}),</a:t>
            </a:r>
            <a:r>
              <a:rPr lang="en-GB" sz="2400" i="1"/>
              <a:t>a</a:t>
            </a:r>
            <a:r>
              <a:rPr lang="en-GB" sz="2400"/>
              <a:t>)=8;</a:t>
            </a:r>
          </a:p>
        </p:txBody>
      </p:sp>
      <p:sp>
        <p:nvSpPr>
          <p:cNvPr id="73732" name="Oval 4"/>
          <p:cNvSpPr>
            <a:spLocks noChangeArrowheads="1"/>
          </p:cNvSpPr>
          <p:nvPr/>
        </p:nvSpPr>
        <p:spPr bwMode="auto">
          <a:xfrm>
            <a:off x="2895600" y="35052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10</a:t>
            </a:r>
          </a:p>
        </p:txBody>
      </p:sp>
      <p:sp>
        <p:nvSpPr>
          <p:cNvPr id="73733" name="Oval 5"/>
          <p:cNvSpPr>
            <a:spLocks noChangeArrowheads="1"/>
          </p:cNvSpPr>
          <p:nvPr/>
        </p:nvSpPr>
        <p:spPr bwMode="auto">
          <a:xfrm>
            <a:off x="4114800" y="38862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4</a:t>
            </a:r>
          </a:p>
        </p:txBody>
      </p:sp>
      <p:sp>
        <p:nvSpPr>
          <p:cNvPr id="73734" name="Oval 6"/>
          <p:cNvSpPr>
            <a:spLocks noChangeArrowheads="1"/>
          </p:cNvSpPr>
          <p:nvPr/>
        </p:nvSpPr>
        <p:spPr bwMode="auto">
          <a:xfrm>
            <a:off x="5410200" y="38862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7</a:t>
            </a:r>
          </a:p>
        </p:txBody>
      </p:sp>
      <p:sp>
        <p:nvSpPr>
          <p:cNvPr id="73735" name="Oval 7"/>
          <p:cNvSpPr>
            <a:spLocks noChangeArrowheads="1"/>
          </p:cNvSpPr>
          <p:nvPr/>
        </p:nvSpPr>
        <p:spPr bwMode="auto">
          <a:xfrm>
            <a:off x="6781800" y="38862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8</a:t>
            </a:r>
          </a:p>
        </p:txBody>
      </p:sp>
      <p:sp>
        <p:nvSpPr>
          <p:cNvPr id="73736" name="Oval 8"/>
          <p:cNvSpPr>
            <a:spLocks noChangeArrowheads="1"/>
          </p:cNvSpPr>
          <p:nvPr/>
        </p:nvSpPr>
        <p:spPr bwMode="auto">
          <a:xfrm>
            <a:off x="2895600" y="41148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3</a:t>
            </a:r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>
            <a:off x="3352800" y="37338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 flipV="1">
            <a:off x="3352800" y="41910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>
            <a:off x="4572000" y="4114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>
            <a:off x="5867400" y="4114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1" name="Rectangle 13"/>
          <p:cNvSpPr>
            <a:spLocks noChangeArrowheads="1"/>
          </p:cNvSpPr>
          <p:nvPr/>
        </p:nvSpPr>
        <p:spPr bwMode="auto">
          <a:xfrm>
            <a:off x="1752600" y="4724400"/>
            <a:ext cx="8763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The Algorithm:</a:t>
            </a:r>
          </a:p>
          <a:p>
            <a:pPr>
              <a:spcBef>
                <a:spcPct val="0"/>
              </a:spcBef>
            </a:pPr>
            <a:r>
              <a:rPr lang="en-GB" sz="2400"/>
              <a:t>start with the </a:t>
            </a:r>
            <a:r>
              <a:rPr lang="en-GB" sz="2400">
                <a:sym typeface="Symbol" panose="05050102010706020507" pitchFamily="18" charset="2"/>
              </a:rPr>
              <a:t></a:t>
            </a:r>
            <a:r>
              <a:rPr lang="en-GB" sz="2400"/>
              <a:t>-closure of s</a:t>
            </a:r>
            <a:r>
              <a:rPr lang="en-GB" sz="2400" baseline="-25000"/>
              <a:t>0</a:t>
            </a:r>
            <a:r>
              <a:rPr lang="en-GB" sz="2400"/>
              <a:t> from NFA.</a:t>
            </a:r>
          </a:p>
          <a:p>
            <a:pPr>
              <a:spcBef>
                <a:spcPct val="0"/>
              </a:spcBef>
            </a:pPr>
            <a:r>
              <a:rPr lang="en-GB" sz="2400"/>
              <a:t>Do for each unmarked state until there are no unmarked states: </a:t>
            </a:r>
          </a:p>
          <a:p>
            <a:pPr lvl="1">
              <a:spcBef>
                <a:spcPct val="0"/>
              </a:spcBef>
            </a:pPr>
            <a:r>
              <a:rPr lang="en-GB" sz="2000"/>
              <a:t>for each symbol take their </a:t>
            </a:r>
            <a:r>
              <a:rPr lang="en-GB" sz="2000">
                <a:sym typeface="Symbol" panose="05050102010706020507" pitchFamily="18" charset="2"/>
              </a:rPr>
              <a:t></a:t>
            </a:r>
            <a:r>
              <a:rPr lang="en-GB" sz="2000"/>
              <a:t>-closure(move(state,symbol))</a:t>
            </a: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6003925" y="3698875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a</a:t>
            </a:r>
            <a:endParaRPr lang="en-GB"/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4708525" y="3692525"/>
            <a:ext cx="285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ym typeface="Symbol" panose="05050102010706020507" pitchFamily="18" charset="2"/>
              </a:rPr>
              <a:t></a:t>
            </a:r>
            <a:endParaRPr lang="en-GB"/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3657600" y="4114800"/>
            <a:ext cx="285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ym typeface="Symbol" panose="05050102010706020507" pitchFamily="18" charset="2"/>
              </a:rPr>
              <a:t></a:t>
            </a:r>
            <a:endParaRPr lang="en-GB"/>
          </a:p>
        </p:txBody>
      </p:sp>
      <p:sp>
        <p:nvSpPr>
          <p:cNvPr id="73745" name="Text Box 17"/>
          <p:cNvSpPr txBox="1">
            <a:spLocks noChangeArrowheads="1"/>
          </p:cNvSpPr>
          <p:nvPr/>
        </p:nvSpPr>
        <p:spPr bwMode="auto">
          <a:xfrm>
            <a:off x="3733800" y="3505200"/>
            <a:ext cx="285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ym typeface="Symbol" panose="05050102010706020507" pitchFamily="18" charset="2"/>
              </a:rPr>
              <a:t>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669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642D-8CFE-44FA-9CC7-48BD515621A8}" type="datetime5">
              <a:rPr lang="en-GB"/>
              <a:pPr/>
              <a:t>9-Nov-20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COMP36512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3024-F94D-4768-AA02-2FEE3BD89ADD}" type="slidenum">
              <a:rPr lang="en-GB"/>
              <a:pPr/>
              <a:t>21</a:t>
            </a:fld>
            <a:endParaRPr lang="en-GB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8991600" cy="914400"/>
          </a:xfrm>
        </p:spPr>
        <p:txBody>
          <a:bodyPr/>
          <a:lstStyle/>
          <a:p>
            <a:r>
              <a:rPr lang="en-GB"/>
              <a:t>NFA to DFA with subset construction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066800"/>
            <a:ext cx="8382000" cy="48768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Initially, </a:t>
            </a:r>
            <a:r>
              <a:rPr lang="en-GB" sz="2400">
                <a:sym typeface="Symbol" panose="05050102010706020507" pitchFamily="18" charset="2"/>
              </a:rPr>
              <a:t></a:t>
            </a:r>
            <a:r>
              <a:rPr lang="en-GB" sz="2400"/>
              <a:t>-closure is the only state in Dstates and it is unmarked.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2400" b="1"/>
              <a:t>while</a:t>
            </a:r>
            <a:r>
              <a:rPr lang="en-GB" sz="2400"/>
              <a:t> there is an unmarked state T in Dstates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	mark 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	</a:t>
            </a:r>
            <a:r>
              <a:rPr lang="en-GB" sz="2400" b="1"/>
              <a:t>for each</a:t>
            </a:r>
            <a:r>
              <a:rPr lang="en-GB" sz="2400"/>
              <a:t> input symbol 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		U:=</a:t>
            </a:r>
            <a:r>
              <a:rPr lang="en-GB" sz="2400">
                <a:sym typeface="Symbol" panose="05050102010706020507" pitchFamily="18" charset="2"/>
              </a:rPr>
              <a:t></a:t>
            </a:r>
            <a:r>
              <a:rPr lang="en-GB" sz="2400"/>
              <a:t>-closure(move(T,a))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		</a:t>
            </a:r>
            <a:r>
              <a:rPr lang="en-GB" sz="2400" b="1"/>
              <a:t>if</a:t>
            </a:r>
            <a:r>
              <a:rPr lang="en-GB" sz="2400"/>
              <a:t> U is not in Dstates then add U as unmarked to Dstates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sz="2400"/>
              <a:t>		Dtable[T,a]:=U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sz="2400"/>
          </a:p>
          <a:p>
            <a:pPr>
              <a:spcBef>
                <a:spcPct val="0"/>
              </a:spcBef>
            </a:pPr>
            <a:r>
              <a:rPr lang="en-GB" sz="2400"/>
              <a:t>Dstates (set of states for DFA) and Dtable form the DFA.</a:t>
            </a:r>
          </a:p>
          <a:p>
            <a:pPr>
              <a:spcBef>
                <a:spcPct val="0"/>
              </a:spcBef>
            </a:pPr>
            <a:r>
              <a:rPr lang="en-GB" sz="2400"/>
              <a:t>Each state of DFA corresponds to a set of NFA states that NFA could be in after reading some sequences of input symbols.</a:t>
            </a:r>
          </a:p>
          <a:p>
            <a:pPr>
              <a:spcBef>
                <a:spcPct val="0"/>
              </a:spcBef>
            </a:pPr>
            <a:r>
              <a:rPr lang="en-GB" sz="2400"/>
              <a:t>This is a fixed-point computation.</a:t>
            </a:r>
          </a:p>
          <a:p>
            <a:pPr algn="ctr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en-GB" sz="2800" i="1"/>
              <a:t>It sounds more complex than it actually is!</a:t>
            </a:r>
          </a:p>
        </p:txBody>
      </p:sp>
    </p:spTree>
    <p:extLst>
      <p:ext uri="{BB962C8B-B14F-4D97-AF65-F5344CB8AC3E}">
        <p14:creationId xmlns:p14="http://schemas.microsoft.com/office/powerpoint/2010/main" val="542419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50E2-3BB9-4650-B33F-A95000958633}" type="datetime5">
              <a:rPr lang="en-GB"/>
              <a:pPr/>
              <a:t>9-Nov-20</a:t>
            </a:fld>
            <a:endParaRPr lang="en-GB"/>
          </a:p>
        </p:txBody>
      </p:sp>
      <p:sp>
        <p:nvSpPr>
          <p:cNvPr id="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COMP36512 Lecture 4</a:t>
            </a:r>
          </a:p>
        </p:txBody>
      </p:sp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A11A-7322-42D7-B245-DCDBD3833D6B}" type="slidenum">
              <a:rPr lang="en-GB"/>
              <a:pPr/>
              <a:t>22</a:t>
            </a:fld>
            <a:endParaRPr lang="en-GB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762000"/>
          </a:xfrm>
        </p:spPr>
        <p:txBody>
          <a:bodyPr/>
          <a:lstStyle/>
          <a:p>
            <a:r>
              <a:rPr lang="en-GB"/>
              <a:t>Example: NFA for </a:t>
            </a:r>
            <a:r>
              <a:rPr lang="en-GB" i="1"/>
              <a:t>(a | b)*abb</a:t>
            </a:r>
            <a:endParaRPr lang="en-GB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2971800"/>
            <a:ext cx="8229600" cy="32766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GB" sz="2400"/>
              <a:t>A=</a:t>
            </a:r>
            <a:r>
              <a:rPr lang="en-GB" sz="2400">
                <a:sym typeface="Symbol" panose="05050102010706020507" pitchFamily="18" charset="2"/>
              </a:rPr>
              <a:t></a:t>
            </a:r>
            <a:r>
              <a:rPr lang="en-GB" sz="2400"/>
              <a:t>-closure(0)={0,1,2,4,7}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GB" sz="2400"/>
              <a:t>for each input symbol (that is, </a:t>
            </a:r>
            <a:r>
              <a:rPr lang="en-GB" sz="2400" i="1"/>
              <a:t>a</a:t>
            </a:r>
            <a:r>
              <a:rPr lang="en-GB" sz="2400"/>
              <a:t> and </a:t>
            </a:r>
            <a:r>
              <a:rPr lang="en-GB" sz="2400" i="1"/>
              <a:t>b</a:t>
            </a:r>
            <a:r>
              <a:rPr lang="en-GB" sz="2400"/>
              <a:t>):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2400"/>
              <a:t>B=</a:t>
            </a:r>
            <a:r>
              <a:rPr lang="en-GB" sz="2400">
                <a:sym typeface="Symbol" panose="05050102010706020507" pitchFamily="18" charset="2"/>
              </a:rPr>
              <a:t></a:t>
            </a:r>
            <a:r>
              <a:rPr lang="en-GB" sz="2400"/>
              <a:t>-closure(move(A,</a:t>
            </a:r>
            <a:r>
              <a:rPr lang="en-GB" sz="2400" i="1"/>
              <a:t>a</a:t>
            </a:r>
            <a:r>
              <a:rPr lang="en-GB" sz="2400"/>
              <a:t>))=</a:t>
            </a:r>
            <a:r>
              <a:rPr lang="en-GB" sz="2400">
                <a:sym typeface="Symbol" panose="05050102010706020507" pitchFamily="18" charset="2"/>
              </a:rPr>
              <a:t></a:t>
            </a:r>
            <a:r>
              <a:rPr lang="en-GB" sz="2400"/>
              <a:t>-closure({3,8})={1,2,3,4,6,7,8}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2400"/>
              <a:t>C=</a:t>
            </a:r>
            <a:r>
              <a:rPr lang="en-GB" sz="2400">
                <a:sym typeface="Symbol" panose="05050102010706020507" pitchFamily="18" charset="2"/>
              </a:rPr>
              <a:t></a:t>
            </a:r>
            <a:r>
              <a:rPr lang="en-GB" sz="2400"/>
              <a:t>-closure(move(A,</a:t>
            </a:r>
            <a:r>
              <a:rPr lang="en-GB" sz="2400" i="1"/>
              <a:t>b</a:t>
            </a:r>
            <a:r>
              <a:rPr lang="en-GB" sz="2400"/>
              <a:t>))=</a:t>
            </a:r>
            <a:r>
              <a:rPr lang="en-GB" sz="2400">
                <a:sym typeface="Symbol" panose="05050102010706020507" pitchFamily="18" charset="2"/>
              </a:rPr>
              <a:t></a:t>
            </a:r>
            <a:r>
              <a:rPr lang="en-GB" sz="2400"/>
              <a:t>-closure({5})={1,2,4,5,6,7}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2400"/>
              <a:t>Dtable[A,</a:t>
            </a:r>
            <a:r>
              <a:rPr lang="en-GB" sz="2400" i="1"/>
              <a:t>a</a:t>
            </a:r>
            <a:r>
              <a:rPr lang="en-GB" sz="2400"/>
              <a:t>]=B; Dtable[A,</a:t>
            </a:r>
            <a:r>
              <a:rPr lang="en-GB" sz="2400" i="1"/>
              <a:t>b</a:t>
            </a:r>
            <a:r>
              <a:rPr lang="en-GB" sz="2400"/>
              <a:t>]=C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GB" sz="2400"/>
              <a:t>B and C are unmarked. Repeating the above we end up with: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2000"/>
              <a:t>C={1,2,4,5,6,7}; D={1,2,4,5,6,7,9}; E={1,2,4,5,6,7,10}; and</a:t>
            </a:r>
          </a:p>
          <a:p>
            <a:pPr lvl="1">
              <a:lnSpc>
                <a:spcPct val="95000"/>
              </a:lnSpc>
              <a:spcBef>
                <a:spcPct val="0"/>
              </a:spcBef>
            </a:pPr>
            <a:r>
              <a:rPr lang="en-GB" sz="2000"/>
              <a:t>Dtable[B,</a:t>
            </a:r>
            <a:r>
              <a:rPr lang="en-GB" sz="2000" i="1"/>
              <a:t>a</a:t>
            </a:r>
            <a:r>
              <a:rPr lang="en-GB" sz="2000"/>
              <a:t>]=B; Dtable[B,</a:t>
            </a:r>
            <a:r>
              <a:rPr lang="en-GB" sz="2000" i="1"/>
              <a:t>b</a:t>
            </a:r>
            <a:r>
              <a:rPr lang="en-GB" sz="2000"/>
              <a:t>]=D; Dtable[C,</a:t>
            </a:r>
            <a:r>
              <a:rPr lang="en-GB" sz="2000" i="1"/>
              <a:t>a</a:t>
            </a:r>
            <a:r>
              <a:rPr lang="en-GB" sz="2000"/>
              <a:t>]=B; Dtable[C,</a:t>
            </a:r>
            <a:r>
              <a:rPr lang="en-GB" sz="2000" i="1"/>
              <a:t>b</a:t>
            </a:r>
            <a:r>
              <a:rPr lang="en-GB" sz="2000"/>
              <a:t>]=C; Dtable[D,</a:t>
            </a:r>
            <a:r>
              <a:rPr lang="en-GB" sz="2000" i="1"/>
              <a:t>a</a:t>
            </a:r>
            <a:r>
              <a:rPr lang="en-GB" sz="2000"/>
              <a:t>]=B; Dtable[D,</a:t>
            </a:r>
            <a:r>
              <a:rPr lang="en-GB" sz="2000" i="1"/>
              <a:t>b</a:t>
            </a:r>
            <a:r>
              <a:rPr lang="en-GB" sz="2000"/>
              <a:t>]=E; Dtable[E,</a:t>
            </a:r>
            <a:r>
              <a:rPr lang="en-GB" sz="2000" i="1"/>
              <a:t>a</a:t>
            </a:r>
            <a:r>
              <a:rPr lang="en-GB" sz="2000"/>
              <a:t>]=B; Dtable[E,</a:t>
            </a:r>
            <a:r>
              <a:rPr lang="en-GB" sz="2000" i="1"/>
              <a:t>b</a:t>
            </a:r>
            <a:r>
              <a:rPr lang="en-GB" sz="2000"/>
              <a:t>]=C;         no more unmarked sets at this point!</a:t>
            </a:r>
          </a:p>
        </p:txBody>
      </p:sp>
      <p:sp>
        <p:nvSpPr>
          <p:cNvPr id="75781" name="Oval 5"/>
          <p:cNvSpPr>
            <a:spLocks noChangeArrowheads="1"/>
          </p:cNvSpPr>
          <p:nvPr/>
        </p:nvSpPr>
        <p:spPr bwMode="auto">
          <a:xfrm>
            <a:off x="2895600" y="16764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0</a:t>
            </a:r>
          </a:p>
        </p:txBody>
      </p:sp>
      <p:sp>
        <p:nvSpPr>
          <p:cNvPr id="75782" name="Oval 6"/>
          <p:cNvSpPr>
            <a:spLocks noChangeArrowheads="1"/>
          </p:cNvSpPr>
          <p:nvPr/>
        </p:nvSpPr>
        <p:spPr bwMode="auto">
          <a:xfrm>
            <a:off x="3810000" y="16764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1</a:t>
            </a:r>
          </a:p>
        </p:txBody>
      </p:sp>
      <p:sp>
        <p:nvSpPr>
          <p:cNvPr id="75783" name="Oval 7"/>
          <p:cNvSpPr>
            <a:spLocks noChangeArrowheads="1"/>
          </p:cNvSpPr>
          <p:nvPr/>
        </p:nvSpPr>
        <p:spPr bwMode="auto">
          <a:xfrm>
            <a:off x="4572000" y="11430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2</a:t>
            </a:r>
          </a:p>
        </p:txBody>
      </p:sp>
      <p:sp>
        <p:nvSpPr>
          <p:cNvPr id="75784" name="Oval 8"/>
          <p:cNvSpPr>
            <a:spLocks noChangeArrowheads="1"/>
          </p:cNvSpPr>
          <p:nvPr/>
        </p:nvSpPr>
        <p:spPr bwMode="auto">
          <a:xfrm>
            <a:off x="5410200" y="11430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3</a:t>
            </a:r>
          </a:p>
        </p:txBody>
      </p:sp>
      <p:sp>
        <p:nvSpPr>
          <p:cNvPr id="75785" name="Oval 9"/>
          <p:cNvSpPr>
            <a:spLocks noChangeArrowheads="1"/>
          </p:cNvSpPr>
          <p:nvPr/>
        </p:nvSpPr>
        <p:spPr bwMode="auto">
          <a:xfrm>
            <a:off x="6172200" y="16764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6</a:t>
            </a:r>
          </a:p>
        </p:txBody>
      </p:sp>
      <p:sp>
        <p:nvSpPr>
          <p:cNvPr id="75786" name="Oval 10"/>
          <p:cNvSpPr>
            <a:spLocks noChangeArrowheads="1"/>
          </p:cNvSpPr>
          <p:nvPr/>
        </p:nvSpPr>
        <p:spPr bwMode="auto">
          <a:xfrm>
            <a:off x="4572000" y="22098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4</a:t>
            </a:r>
          </a:p>
        </p:txBody>
      </p:sp>
      <p:sp>
        <p:nvSpPr>
          <p:cNvPr id="75787" name="Oval 11"/>
          <p:cNvSpPr>
            <a:spLocks noChangeArrowheads="1"/>
          </p:cNvSpPr>
          <p:nvPr/>
        </p:nvSpPr>
        <p:spPr bwMode="auto">
          <a:xfrm>
            <a:off x="5410200" y="22098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5</a:t>
            </a:r>
          </a:p>
        </p:txBody>
      </p:sp>
      <p:sp>
        <p:nvSpPr>
          <p:cNvPr id="75788" name="Oval 12"/>
          <p:cNvSpPr>
            <a:spLocks noChangeArrowheads="1"/>
          </p:cNvSpPr>
          <p:nvPr/>
        </p:nvSpPr>
        <p:spPr bwMode="auto">
          <a:xfrm>
            <a:off x="7010400" y="16764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7</a:t>
            </a:r>
          </a:p>
        </p:txBody>
      </p:sp>
      <p:sp>
        <p:nvSpPr>
          <p:cNvPr id="75789" name="Oval 13"/>
          <p:cNvSpPr>
            <a:spLocks noChangeArrowheads="1"/>
          </p:cNvSpPr>
          <p:nvPr/>
        </p:nvSpPr>
        <p:spPr bwMode="auto">
          <a:xfrm>
            <a:off x="7848600" y="16764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8</a:t>
            </a:r>
          </a:p>
        </p:txBody>
      </p:sp>
      <p:sp>
        <p:nvSpPr>
          <p:cNvPr id="75790" name="Oval 14"/>
          <p:cNvSpPr>
            <a:spLocks noChangeArrowheads="1"/>
          </p:cNvSpPr>
          <p:nvPr/>
        </p:nvSpPr>
        <p:spPr bwMode="auto">
          <a:xfrm>
            <a:off x="8686800" y="16764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9</a:t>
            </a:r>
          </a:p>
        </p:txBody>
      </p:sp>
      <p:sp>
        <p:nvSpPr>
          <p:cNvPr id="75791" name="Oval 15"/>
          <p:cNvSpPr>
            <a:spLocks noChangeArrowheads="1"/>
          </p:cNvSpPr>
          <p:nvPr/>
        </p:nvSpPr>
        <p:spPr bwMode="auto">
          <a:xfrm>
            <a:off x="9525000" y="1676400"/>
            <a:ext cx="457200" cy="457200"/>
          </a:xfrm>
          <a:prstGeom prst="ellipse">
            <a:avLst/>
          </a:prstGeom>
          <a:solidFill>
            <a:srgbClr val="FFFF99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10</a:t>
            </a:r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>
            <a:off x="3352800" y="1905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 flipV="1">
            <a:off x="4191000" y="1447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4" name="Line 18"/>
          <p:cNvSpPr>
            <a:spLocks noChangeShapeType="1"/>
          </p:cNvSpPr>
          <p:nvPr/>
        </p:nvSpPr>
        <p:spPr bwMode="auto">
          <a:xfrm>
            <a:off x="4191000" y="2057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5" name="Line 19"/>
          <p:cNvSpPr>
            <a:spLocks noChangeShapeType="1"/>
          </p:cNvSpPr>
          <p:nvPr/>
        </p:nvSpPr>
        <p:spPr bwMode="auto">
          <a:xfrm>
            <a:off x="5029200" y="2438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6" name="Line 20"/>
          <p:cNvSpPr>
            <a:spLocks noChangeShapeType="1"/>
          </p:cNvSpPr>
          <p:nvPr/>
        </p:nvSpPr>
        <p:spPr bwMode="auto">
          <a:xfrm>
            <a:off x="5029200" y="1371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7" name="Line 21"/>
          <p:cNvSpPr>
            <a:spLocks noChangeShapeType="1"/>
          </p:cNvSpPr>
          <p:nvPr/>
        </p:nvSpPr>
        <p:spPr bwMode="auto">
          <a:xfrm>
            <a:off x="5867400" y="1447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8" name="Line 22"/>
          <p:cNvSpPr>
            <a:spLocks noChangeShapeType="1"/>
          </p:cNvSpPr>
          <p:nvPr/>
        </p:nvSpPr>
        <p:spPr bwMode="auto">
          <a:xfrm flipV="1">
            <a:off x="5867400" y="2057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>
            <a:off x="6629400" y="190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00" name="Line 24"/>
          <p:cNvSpPr>
            <a:spLocks noChangeShapeType="1"/>
          </p:cNvSpPr>
          <p:nvPr/>
        </p:nvSpPr>
        <p:spPr bwMode="auto">
          <a:xfrm>
            <a:off x="7467600" y="190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01" name="Line 25"/>
          <p:cNvSpPr>
            <a:spLocks noChangeShapeType="1"/>
          </p:cNvSpPr>
          <p:nvPr/>
        </p:nvSpPr>
        <p:spPr bwMode="auto">
          <a:xfrm>
            <a:off x="8305800" y="190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02" name="Line 26"/>
          <p:cNvSpPr>
            <a:spLocks noChangeShapeType="1"/>
          </p:cNvSpPr>
          <p:nvPr/>
        </p:nvSpPr>
        <p:spPr bwMode="auto">
          <a:xfrm>
            <a:off x="9144000" y="190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803" name="AutoShape 27"/>
          <p:cNvCxnSpPr>
            <a:cxnSpLocks noChangeShapeType="1"/>
            <a:stCxn id="75781" idx="4"/>
            <a:endCxn id="75788" idx="4"/>
          </p:cNvCxnSpPr>
          <p:nvPr/>
        </p:nvCxnSpPr>
        <p:spPr bwMode="auto">
          <a:xfrm rot="16200000" flipH="1">
            <a:off x="5180806" y="76994"/>
            <a:ext cx="1588" cy="4114800"/>
          </a:xfrm>
          <a:prstGeom prst="curvedConnector3">
            <a:avLst>
              <a:gd name="adj1" fmla="val 461999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804" name="AutoShape 28"/>
          <p:cNvCxnSpPr>
            <a:cxnSpLocks noChangeShapeType="1"/>
            <a:stCxn id="75785" idx="0"/>
            <a:endCxn id="75782" idx="0"/>
          </p:cNvCxnSpPr>
          <p:nvPr/>
        </p:nvCxnSpPr>
        <p:spPr bwMode="auto">
          <a:xfrm rot="16200000" flipH="1" flipV="1">
            <a:off x="5218906" y="496094"/>
            <a:ext cx="1588" cy="2362200"/>
          </a:xfrm>
          <a:prstGeom prst="curvedConnector3">
            <a:avLst>
              <a:gd name="adj1" fmla="val -505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805" name="Text Box 29"/>
          <p:cNvSpPr txBox="1">
            <a:spLocks noChangeArrowheads="1"/>
          </p:cNvSpPr>
          <p:nvPr/>
        </p:nvSpPr>
        <p:spPr bwMode="auto">
          <a:xfrm>
            <a:off x="3413125" y="1406525"/>
            <a:ext cx="285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ym typeface="Symbol" panose="05050102010706020507" pitchFamily="18" charset="2"/>
              </a:rPr>
              <a:t></a:t>
            </a:r>
            <a:endParaRPr lang="en-GB"/>
          </a:p>
        </p:txBody>
      </p:sp>
      <p:sp>
        <p:nvSpPr>
          <p:cNvPr id="75806" name="Text Box 30"/>
          <p:cNvSpPr txBox="1">
            <a:spLocks noChangeArrowheads="1"/>
          </p:cNvSpPr>
          <p:nvPr/>
        </p:nvSpPr>
        <p:spPr bwMode="auto">
          <a:xfrm>
            <a:off x="4267200" y="1828800"/>
            <a:ext cx="285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ym typeface="Symbol" panose="05050102010706020507" pitchFamily="18" charset="2"/>
              </a:rPr>
              <a:t></a:t>
            </a:r>
            <a:endParaRPr lang="en-GB"/>
          </a:p>
        </p:txBody>
      </p:sp>
      <p:sp>
        <p:nvSpPr>
          <p:cNvPr id="75807" name="Text Box 31"/>
          <p:cNvSpPr txBox="1">
            <a:spLocks noChangeArrowheads="1"/>
          </p:cNvSpPr>
          <p:nvPr/>
        </p:nvSpPr>
        <p:spPr bwMode="auto">
          <a:xfrm>
            <a:off x="5791200" y="1905000"/>
            <a:ext cx="285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ym typeface="Symbol" panose="05050102010706020507" pitchFamily="18" charset="2"/>
              </a:rPr>
              <a:t></a:t>
            </a:r>
            <a:endParaRPr lang="en-GB"/>
          </a:p>
        </p:txBody>
      </p:sp>
      <p:sp>
        <p:nvSpPr>
          <p:cNvPr id="75808" name="Text Box 32"/>
          <p:cNvSpPr txBox="1">
            <a:spLocks noChangeArrowheads="1"/>
          </p:cNvSpPr>
          <p:nvPr/>
        </p:nvSpPr>
        <p:spPr bwMode="auto">
          <a:xfrm>
            <a:off x="6629400" y="1524000"/>
            <a:ext cx="285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ym typeface="Symbol" panose="05050102010706020507" pitchFamily="18" charset="2"/>
              </a:rPr>
              <a:t></a:t>
            </a:r>
            <a:endParaRPr lang="en-GB"/>
          </a:p>
        </p:txBody>
      </p:sp>
      <p:sp>
        <p:nvSpPr>
          <p:cNvPr id="75809" name="Text Box 33"/>
          <p:cNvSpPr txBox="1">
            <a:spLocks noChangeArrowheads="1"/>
          </p:cNvSpPr>
          <p:nvPr/>
        </p:nvSpPr>
        <p:spPr bwMode="auto">
          <a:xfrm>
            <a:off x="5791200" y="1447800"/>
            <a:ext cx="285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ym typeface="Symbol" panose="05050102010706020507" pitchFamily="18" charset="2"/>
              </a:rPr>
              <a:t></a:t>
            </a:r>
            <a:endParaRPr lang="en-GB"/>
          </a:p>
        </p:txBody>
      </p:sp>
      <p:sp>
        <p:nvSpPr>
          <p:cNvPr id="75810" name="Text Box 34"/>
          <p:cNvSpPr txBox="1">
            <a:spLocks noChangeArrowheads="1"/>
          </p:cNvSpPr>
          <p:nvPr/>
        </p:nvSpPr>
        <p:spPr bwMode="auto">
          <a:xfrm>
            <a:off x="4267200" y="1447800"/>
            <a:ext cx="285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ym typeface="Symbol" panose="05050102010706020507" pitchFamily="18" charset="2"/>
              </a:rPr>
              <a:t></a:t>
            </a:r>
            <a:endParaRPr lang="en-GB"/>
          </a:p>
        </p:txBody>
      </p:sp>
      <p:sp>
        <p:nvSpPr>
          <p:cNvPr id="75811" name="Text Box 35"/>
          <p:cNvSpPr txBox="1">
            <a:spLocks noChangeArrowheads="1"/>
          </p:cNvSpPr>
          <p:nvPr/>
        </p:nvSpPr>
        <p:spPr bwMode="auto">
          <a:xfrm>
            <a:off x="5029200" y="198755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>
                <a:sym typeface="Symbol" panose="05050102010706020507" pitchFamily="18" charset="2"/>
              </a:rPr>
              <a:t>b</a:t>
            </a:r>
            <a:endParaRPr lang="en-GB"/>
          </a:p>
        </p:txBody>
      </p:sp>
      <p:sp>
        <p:nvSpPr>
          <p:cNvPr id="75812" name="Text Box 36"/>
          <p:cNvSpPr txBox="1">
            <a:spLocks noChangeArrowheads="1"/>
          </p:cNvSpPr>
          <p:nvPr/>
        </p:nvSpPr>
        <p:spPr bwMode="auto">
          <a:xfrm>
            <a:off x="5029200" y="990600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>
                <a:sym typeface="Symbol" panose="05050102010706020507" pitchFamily="18" charset="2"/>
              </a:rPr>
              <a:t>a</a:t>
            </a:r>
            <a:endParaRPr lang="en-GB"/>
          </a:p>
        </p:txBody>
      </p:sp>
      <p:sp>
        <p:nvSpPr>
          <p:cNvPr id="75813" name="Text Box 37"/>
          <p:cNvSpPr txBox="1">
            <a:spLocks noChangeArrowheads="1"/>
          </p:cNvSpPr>
          <p:nvPr/>
        </p:nvSpPr>
        <p:spPr bwMode="auto">
          <a:xfrm>
            <a:off x="8305800" y="15240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>
                <a:sym typeface="Symbol" panose="05050102010706020507" pitchFamily="18" charset="2"/>
              </a:rPr>
              <a:t>b</a:t>
            </a:r>
            <a:endParaRPr lang="en-GB"/>
          </a:p>
        </p:txBody>
      </p:sp>
      <p:sp>
        <p:nvSpPr>
          <p:cNvPr id="75814" name="Text Box 38"/>
          <p:cNvSpPr txBox="1">
            <a:spLocks noChangeArrowheads="1"/>
          </p:cNvSpPr>
          <p:nvPr/>
        </p:nvSpPr>
        <p:spPr bwMode="auto">
          <a:xfrm>
            <a:off x="9144000" y="15240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>
                <a:sym typeface="Symbol" panose="05050102010706020507" pitchFamily="18" charset="2"/>
              </a:rPr>
              <a:t>b</a:t>
            </a:r>
            <a:endParaRPr lang="en-GB"/>
          </a:p>
        </p:txBody>
      </p:sp>
      <p:sp>
        <p:nvSpPr>
          <p:cNvPr id="75815" name="Text Box 39"/>
          <p:cNvSpPr txBox="1">
            <a:spLocks noChangeArrowheads="1"/>
          </p:cNvSpPr>
          <p:nvPr/>
        </p:nvSpPr>
        <p:spPr bwMode="auto">
          <a:xfrm>
            <a:off x="7467600" y="1524000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>
                <a:sym typeface="Symbol" panose="05050102010706020507" pitchFamily="18" charset="2"/>
              </a:rPr>
              <a:t>a</a:t>
            </a:r>
            <a:endParaRPr lang="en-GB"/>
          </a:p>
        </p:txBody>
      </p:sp>
      <p:sp>
        <p:nvSpPr>
          <p:cNvPr id="75817" name="Text Box 41"/>
          <p:cNvSpPr txBox="1">
            <a:spLocks noChangeArrowheads="1"/>
          </p:cNvSpPr>
          <p:nvPr/>
        </p:nvSpPr>
        <p:spPr bwMode="auto">
          <a:xfrm>
            <a:off x="4191000" y="762000"/>
            <a:ext cx="285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ym typeface="Symbol" panose="05050102010706020507" pitchFamily="18" charset="2"/>
              </a:rPr>
              <a:t></a:t>
            </a:r>
            <a:endParaRPr lang="en-GB"/>
          </a:p>
        </p:txBody>
      </p:sp>
      <p:sp>
        <p:nvSpPr>
          <p:cNvPr id="75818" name="Text Box 42"/>
          <p:cNvSpPr txBox="1">
            <a:spLocks noChangeArrowheads="1"/>
          </p:cNvSpPr>
          <p:nvPr/>
        </p:nvSpPr>
        <p:spPr bwMode="auto">
          <a:xfrm>
            <a:off x="3810000" y="2286000"/>
            <a:ext cx="285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ym typeface="Symbol" panose="05050102010706020507" pitchFamily="18" charset="2"/>
              </a:rPr>
              <a:t>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684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A5DB6-0895-4A43-9894-0E1ACDD419D8}" type="datetime5">
              <a:rPr lang="en-GB"/>
              <a:pPr/>
              <a:t>9-Nov-20</a:t>
            </a:fld>
            <a:endParaRPr lang="en-GB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COMP36512 Lecture 4</a:t>
            </a: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FEAC8-97B2-4D3C-9EBD-33FC826847A2}" type="slidenum">
              <a:rPr lang="en-GB"/>
              <a:pPr/>
              <a:t>23</a:t>
            </a:fld>
            <a:endParaRPr lang="en-GB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8915400" cy="838200"/>
          </a:xfrm>
        </p:spPr>
        <p:txBody>
          <a:bodyPr/>
          <a:lstStyle/>
          <a:p>
            <a:r>
              <a:rPr lang="en-GB"/>
              <a:t>Result of applying subset construction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52800" y="990600"/>
            <a:ext cx="5486400" cy="24384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800"/>
              <a:t>Transition table: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800"/>
              <a:t>		</a:t>
            </a:r>
            <a:r>
              <a:rPr lang="en-GB" sz="2800" u="sng"/>
              <a:t>state 	</a:t>
            </a:r>
            <a:r>
              <a:rPr lang="en-GB" sz="2800"/>
              <a:t>	</a:t>
            </a:r>
            <a:r>
              <a:rPr lang="en-GB" sz="2800" i="1" u="sng"/>
              <a:t>a</a:t>
            </a:r>
            <a:r>
              <a:rPr lang="en-GB" sz="2800"/>
              <a:t>		</a:t>
            </a:r>
            <a:r>
              <a:rPr lang="en-GB" sz="2800" i="1" u="sng"/>
              <a:t>b</a:t>
            </a:r>
            <a:endParaRPr lang="en-GB" sz="2800" u="sng"/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800"/>
              <a:t>		  A		B		C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800"/>
              <a:t>		  B		B		D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800"/>
              <a:t>		  C		B		C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800"/>
              <a:t>		  D		B		E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800"/>
              <a:t>		  E(final)	B		C</a:t>
            </a:r>
          </a:p>
        </p:txBody>
      </p:sp>
      <p:sp>
        <p:nvSpPr>
          <p:cNvPr id="76804" name="Oval 4"/>
          <p:cNvSpPr>
            <a:spLocks noChangeArrowheads="1"/>
          </p:cNvSpPr>
          <p:nvPr/>
        </p:nvSpPr>
        <p:spPr bwMode="auto">
          <a:xfrm>
            <a:off x="2971800" y="45720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A</a:t>
            </a:r>
          </a:p>
        </p:txBody>
      </p:sp>
      <p:sp>
        <p:nvSpPr>
          <p:cNvPr id="76805" name="Oval 5"/>
          <p:cNvSpPr>
            <a:spLocks noChangeArrowheads="1"/>
          </p:cNvSpPr>
          <p:nvPr/>
        </p:nvSpPr>
        <p:spPr bwMode="auto">
          <a:xfrm>
            <a:off x="4648200" y="51816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B</a:t>
            </a:r>
          </a:p>
        </p:txBody>
      </p:sp>
      <p:sp>
        <p:nvSpPr>
          <p:cNvPr id="76806" name="Oval 6"/>
          <p:cNvSpPr>
            <a:spLocks noChangeArrowheads="1"/>
          </p:cNvSpPr>
          <p:nvPr/>
        </p:nvSpPr>
        <p:spPr bwMode="auto">
          <a:xfrm>
            <a:off x="6400800" y="45720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D</a:t>
            </a:r>
          </a:p>
        </p:txBody>
      </p:sp>
      <p:sp>
        <p:nvSpPr>
          <p:cNvPr id="76807" name="Oval 7"/>
          <p:cNvSpPr>
            <a:spLocks noChangeArrowheads="1"/>
          </p:cNvSpPr>
          <p:nvPr/>
        </p:nvSpPr>
        <p:spPr bwMode="auto">
          <a:xfrm>
            <a:off x="8153400" y="4572000"/>
            <a:ext cx="457200" cy="457200"/>
          </a:xfrm>
          <a:prstGeom prst="ellipse">
            <a:avLst/>
          </a:prstGeom>
          <a:solidFill>
            <a:srgbClr val="FFFF99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E</a:t>
            </a:r>
          </a:p>
        </p:txBody>
      </p:sp>
      <p:sp>
        <p:nvSpPr>
          <p:cNvPr id="76808" name="Oval 8"/>
          <p:cNvSpPr>
            <a:spLocks noChangeArrowheads="1"/>
          </p:cNvSpPr>
          <p:nvPr/>
        </p:nvSpPr>
        <p:spPr bwMode="auto">
          <a:xfrm>
            <a:off x="4648200" y="38862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C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3429000" y="48768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0" name="Line 10"/>
          <p:cNvSpPr>
            <a:spLocks noChangeShapeType="1"/>
          </p:cNvSpPr>
          <p:nvPr/>
        </p:nvSpPr>
        <p:spPr bwMode="auto">
          <a:xfrm flipV="1">
            <a:off x="5105400" y="4876800"/>
            <a:ext cx="1295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>
            <a:off x="6858000" y="4800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2" name="Line 12"/>
          <p:cNvSpPr>
            <a:spLocks noChangeShapeType="1"/>
          </p:cNvSpPr>
          <p:nvPr/>
        </p:nvSpPr>
        <p:spPr bwMode="auto">
          <a:xfrm flipV="1">
            <a:off x="3429000" y="41148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>
            <a:off x="4876800" y="4343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 flipH="1" flipV="1">
            <a:off x="5105400" y="4114800"/>
            <a:ext cx="3124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6816" name="AutoShape 16"/>
          <p:cNvCxnSpPr>
            <a:cxnSpLocks noChangeShapeType="1"/>
            <a:stCxn id="76808" idx="7"/>
            <a:endCxn id="76808" idx="1"/>
          </p:cNvCxnSpPr>
          <p:nvPr/>
        </p:nvCxnSpPr>
        <p:spPr bwMode="auto">
          <a:xfrm rot="16200000" flipH="1" flipV="1">
            <a:off x="4876006" y="3791744"/>
            <a:ext cx="1588" cy="323850"/>
          </a:xfrm>
          <a:prstGeom prst="curvedConnector3">
            <a:avLst>
              <a:gd name="adj1" fmla="val -186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7" name="AutoShape 17"/>
          <p:cNvCxnSpPr>
            <a:cxnSpLocks noChangeShapeType="1"/>
            <a:stCxn id="76805" idx="4"/>
            <a:endCxn id="76805" idx="3"/>
          </p:cNvCxnSpPr>
          <p:nvPr/>
        </p:nvCxnSpPr>
        <p:spPr bwMode="auto">
          <a:xfrm rot="16200000" flipV="1">
            <a:off x="4762501" y="5524501"/>
            <a:ext cx="66675" cy="161925"/>
          </a:xfrm>
          <a:prstGeom prst="curvedConnector3">
            <a:avLst>
              <a:gd name="adj1" fmla="val -42381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8" name="AutoShape 18"/>
          <p:cNvCxnSpPr>
            <a:cxnSpLocks noChangeShapeType="1"/>
            <a:stCxn id="76807" idx="3"/>
            <a:endCxn id="76805" idx="4"/>
          </p:cNvCxnSpPr>
          <p:nvPr/>
        </p:nvCxnSpPr>
        <p:spPr bwMode="auto">
          <a:xfrm rot="5400000">
            <a:off x="6224588" y="3643313"/>
            <a:ext cx="647700" cy="3343275"/>
          </a:xfrm>
          <a:prstGeom prst="curvedConnector3">
            <a:avLst>
              <a:gd name="adj1" fmla="val 13529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9" name="AutoShape 19"/>
          <p:cNvCxnSpPr>
            <a:cxnSpLocks noChangeShapeType="1"/>
            <a:stCxn id="76806" idx="3"/>
            <a:endCxn id="76805" idx="5"/>
          </p:cNvCxnSpPr>
          <p:nvPr/>
        </p:nvCxnSpPr>
        <p:spPr bwMode="auto">
          <a:xfrm rot="5400000">
            <a:off x="5448300" y="4552950"/>
            <a:ext cx="609600" cy="1428750"/>
          </a:xfrm>
          <a:prstGeom prst="curvedConnector3">
            <a:avLst>
              <a:gd name="adj1" fmla="val 11484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820" name="Line 20"/>
          <p:cNvSpPr>
            <a:spLocks noChangeShapeType="1"/>
          </p:cNvSpPr>
          <p:nvPr/>
        </p:nvSpPr>
        <p:spPr bwMode="auto">
          <a:xfrm>
            <a:off x="2438400" y="4800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21" name="Text Box 21"/>
          <p:cNvSpPr txBox="1">
            <a:spLocks noChangeArrowheads="1"/>
          </p:cNvSpPr>
          <p:nvPr/>
        </p:nvSpPr>
        <p:spPr bwMode="auto">
          <a:xfrm>
            <a:off x="3641725" y="40798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b</a:t>
            </a:r>
            <a:endParaRPr lang="en-GB"/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3962400" y="4800600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a</a:t>
            </a:r>
            <a:endParaRPr lang="en-GB"/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4876800" y="4419600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a</a:t>
            </a:r>
            <a:endParaRPr lang="en-GB"/>
          </a:p>
        </p:txBody>
      </p:sp>
      <p:sp>
        <p:nvSpPr>
          <p:cNvPr id="76824" name="Text Box 24"/>
          <p:cNvSpPr txBox="1">
            <a:spLocks noChangeArrowheads="1"/>
          </p:cNvSpPr>
          <p:nvPr/>
        </p:nvSpPr>
        <p:spPr bwMode="auto">
          <a:xfrm>
            <a:off x="5791200" y="5257800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a</a:t>
            </a:r>
            <a:endParaRPr lang="en-GB"/>
          </a:p>
        </p:txBody>
      </p:sp>
      <p:sp>
        <p:nvSpPr>
          <p:cNvPr id="76825" name="Text Box 25"/>
          <p:cNvSpPr txBox="1">
            <a:spLocks noChangeArrowheads="1"/>
          </p:cNvSpPr>
          <p:nvPr/>
        </p:nvSpPr>
        <p:spPr bwMode="auto">
          <a:xfrm>
            <a:off x="7010400" y="5410200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a</a:t>
            </a:r>
            <a:endParaRPr lang="en-GB"/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4495800" y="5638800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a</a:t>
            </a:r>
            <a:endParaRPr lang="en-GB"/>
          </a:p>
        </p:txBody>
      </p:sp>
      <p:sp>
        <p:nvSpPr>
          <p:cNvPr id="76827" name="Text Box 27"/>
          <p:cNvSpPr txBox="1">
            <a:spLocks noChangeArrowheads="1"/>
          </p:cNvSpPr>
          <p:nvPr/>
        </p:nvSpPr>
        <p:spPr bwMode="auto">
          <a:xfrm>
            <a:off x="6172200" y="38862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b</a:t>
            </a:r>
            <a:endParaRPr lang="en-GB"/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7162800" y="47244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b</a:t>
            </a:r>
            <a:endParaRPr lang="en-GB"/>
          </a:p>
        </p:txBody>
      </p:sp>
      <p:sp>
        <p:nvSpPr>
          <p:cNvPr id="76829" name="Text Box 29"/>
          <p:cNvSpPr txBox="1">
            <a:spLocks noChangeArrowheads="1"/>
          </p:cNvSpPr>
          <p:nvPr/>
        </p:nvSpPr>
        <p:spPr bwMode="auto">
          <a:xfrm>
            <a:off x="5486400" y="48006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b</a:t>
            </a:r>
            <a:endParaRPr lang="en-GB"/>
          </a:p>
        </p:txBody>
      </p:sp>
      <p:sp>
        <p:nvSpPr>
          <p:cNvPr id="76830" name="Text Box 30"/>
          <p:cNvSpPr txBox="1">
            <a:spLocks noChangeArrowheads="1"/>
          </p:cNvSpPr>
          <p:nvPr/>
        </p:nvSpPr>
        <p:spPr bwMode="auto">
          <a:xfrm>
            <a:off x="4953000" y="350520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b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403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A3625-1FE7-4D3D-9C1E-9BC5BFFC190A}" type="datetime5">
              <a:rPr lang="en-GB"/>
              <a:pPr/>
              <a:t>9-Nov-20</a:t>
            </a:fld>
            <a:endParaRPr lang="en-GB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COMP36512 Lecture 4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874F-C1AC-407C-A8D2-839696A6B682}" type="slidenum">
              <a:rPr lang="en-GB"/>
              <a:pPr/>
              <a:t>24</a:t>
            </a:fld>
            <a:endParaRPr lang="en-GB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52400"/>
            <a:ext cx="8763000" cy="838200"/>
          </a:xfrm>
        </p:spPr>
        <p:txBody>
          <a:bodyPr/>
          <a:lstStyle/>
          <a:p>
            <a:r>
              <a:rPr lang="en-GB"/>
              <a:t>Another NFA version of the same RE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2362200"/>
            <a:ext cx="8534400" cy="3733800"/>
          </a:xfrm>
        </p:spPr>
        <p:txBody>
          <a:bodyPr/>
          <a:lstStyle/>
          <a:p>
            <a:pPr>
              <a:buFontTx/>
              <a:buNone/>
            </a:pPr>
            <a:r>
              <a:rPr lang="en-GB" sz="2800"/>
              <a:t>Apply the subset construction algorithm:</a:t>
            </a:r>
            <a:endParaRPr lang="en-GB"/>
          </a:p>
          <a:p>
            <a:pPr>
              <a:buFontTx/>
              <a:buNone/>
            </a:pPr>
            <a:endParaRPr lang="en-GB"/>
          </a:p>
          <a:p>
            <a:pPr>
              <a:buFontTx/>
              <a:buNone/>
            </a:pPr>
            <a:endParaRPr lang="en-GB"/>
          </a:p>
          <a:p>
            <a:pPr>
              <a:buFontTx/>
              <a:buNone/>
            </a:pPr>
            <a:endParaRPr lang="en-GB"/>
          </a:p>
          <a:p>
            <a:pPr>
              <a:buFontTx/>
              <a:buNone/>
            </a:pPr>
            <a:r>
              <a:rPr lang="en-GB" sz="2800"/>
              <a:t>Note: </a:t>
            </a:r>
          </a:p>
          <a:p>
            <a:r>
              <a:rPr lang="en-GB" sz="2800"/>
              <a:t>iteration 3 adds nothing new, so the algorithm stops.</a:t>
            </a:r>
          </a:p>
          <a:p>
            <a:r>
              <a:rPr lang="en-GB" sz="2800"/>
              <a:t>state E contains N4 (final state)</a:t>
            </a:r>
          </a:p>
          <a:p>
            <a:pPr>
              <a:buFontTx/>
              <a:buNone/>
            </a:pPr>
            <a:endParaRPr lang="en-GB"/>
          </a:p>
        </p:txBody>
      </p:sp>
      <p:graphicFrame>
        <p:nvGraphicFramePr>
          <p:cNvPr id="77829" name="Object 5"/>
          <p:cNvGraphicFramePr>
            <a:graphicFrameLocks noChangeAspect="1"/>
          </p:cNvGraphicFramePr>
          <p:nvPr/>
        </p:nvGraphicFramePr>
        <p:xfrm>
          <a:off x="2514601" y="2971801"/>
          <a:ext cx="7434263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3" imgW="7504560" imgH="1753920" progId="Word.Document.8">
                  <p:embed/>
                </p:oleObj>
              </mc:Choice>
              <mc:Fallback>
                <p:oleObj name="Document" r:id="rId3" imgW="7504560" imgH="17539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1" y="2971801"/>
                        <a:ext cx="7434263" cy="173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0" name="Oval 6"/>
          <p:cNvSpPr>
            <a:spLocks noChangeArrowheads="1"/>
          </p:cNvSpPr>
          <p:nvPr/>
        </p:nvSpPr>
        <p:spPr bwMode="auto">
          <a:xfrm>
            <a:off x="2895600" y="16002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N0</a:t>
            </a:r>
          </a:p>
        </p:txBody>
      </p:sp>
      <p:sp>
        <p:nvSpPr>
          <p:cNvPr id="77831" name="Oval 7"/>
          <p:cNvSpPr>
            <a:spLocks noChangeArrowheads="1"/>
          </p:cNvSpPr>
          <p:nvPr/>
        </p:nvSpPr>
        <p:spPr bwMode="auto">
          <a:xfrm>
            <a:off x="4267200" y="16002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N1</a:t>
            </a:r>
          </a:p>
        </p:txBody>
      </p:sp>
      <p:sp>
        <p:nvSpPr>
          <p:cNvPr id="77832" name="Oval 8"/>
          <p:cNvSpPr>
            <a:spLocks noChangeArrowheads="1"/>
          </p:cNvSpPr>
          <p:nvPr/>
        </p:nvSpPr>
        <p:spPr bwMode="auto">
          <a:xfrm>
            <a:off x="5562600" y="16002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N2</a:t>
            </a:r>
          </a:p>
        </p:txBody>
      </p:sp>
      <p:sp>
        <p:nvSpPr>
          <p:cNvPr id="77833" name="Oval 9"/>
          <p:cNvSpPr>
            <a:spLocks noChangeArrowheads="1"/>
          </p:cNvSpPr>
          <p:nvPr/>
        </p:nvSpPr>
        <p:spPr bwMode="auto">
          <a:xfrm>
            <a:off x="6858000" y="1600200"/>
            <a:ext cx="457200" cy="4572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N3</a:t>
            </a:r>
          </a:p>
        </p:txBody>
      </p:sp>
      <p:sp>
        <p:nvSpPr>
          <p:cNvPr id="77834" name="Oval 10"/>
          <p:cNvSpPr>
            <a:spLocks noChangeArrowheads="1"/>
          </p:cNvSpPr>
          <p:nvPr/>
        </p:nvSpPr>
        <p:spPr bwMode="auto">
          <a:xfrm>
            <a:off x="8153400" y="1600200"/>
            <a:ext cx="457200" cy="457200"/>
          </a:xfrm>
          <a:prstGeom prst="ellipse">
            <a:avLst/>
          </a:prstGeom>
          <a:solidFill>
            <a:srgbClr val="FFFF99"/>
          </a:solidFill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N4</a:t>
            </a:r>
          </a:p>
        </p:txBody>
      </p:sp>
      <p:sp>
        <p:nvSpPr>
          <p:cNvPr id="77836" name="Line 12"/>
          <p:cNvSpPr>
            <a:spLocks noChangeShapeType="1"/>
          </p:cNvSpPr>
          <p:nvPr/>
        </p:nvSpPr>
        <p:spPr bwMode="auto">
          <a:xfrm>
            <a:off x="3352800" y="182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>
            <a:off x="4724400" y="1828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8" name="Line 14"/>
          <p:cNvSpPr>
            <a:spLocks noChangeShapeType="1"/>
          </p:cNvSpPr>
          <p:nvPr/>
        </p:nvSpPr>
        <p:spPr bwMode="auto">
          <a:xfrm>
            <a:off x="6019800" y="1828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39" name="Line 15"/>
          <p:cNvSpPr>
            <a:spLocks noChangeShapeType="1"/>
          </p:cNvSpPr>
          <p:nvPr/>
        </p:nvSpPr>
        <p:spPr bwMode="auto">
          <a:xfrm>
            <a:off x="7315200" y="1828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7840" name="AutoShape 16"/>
          <p:cNvCxnSpPr>
            <a:cxnSpLocks noChangeShapeType="1"/>
            <a:stCxn id="77831" idx="7"/>
            <a:endCxn id="77831" idx="1"/>
          </p:cNvCxnSpPr>
          <p:nvPr/>
        </p:nvCxnSpPr>
        <p:spPr bwMode="auto">
          <a:xfrm rot="16200000" flipH="1" flipV="1">
            <a:off x="4495006" y="1505744"/>
            <a:ext cx="1588" cy="323850"/>
          </a:xfrm>
          <a:prstGeom prst="curvedConnector3">
            <a:avLst>
              <a:gd name="adj1" fmla="val -256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841" name="Text Box 17"/>
          <p:cNvSpPr txBox="1">
            <a:spLocks noChangeArrowheads="1"/>
          </p:cNvSpPr>
          <p:nvPr/>
        </p:nvSpPr>
        <p:spPr bwMode="auto">
          <a:xfrm>
            <a:off x="3489325" y="1406525"/>
            <a:ext cx="285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sym typeface="Symbol" panose="05050102010706020507" pitchFamily="18" charset="2"/>
              </a:rPr>
              <a:t></a:t>
            </a:r>
            <a:endParaRPr lang="en-GB"/>
          </a:p>
        </p:txBody>
      </p:sp>
      <p:sp>
        <p:nvSpPr>
          <p:cNvPr id="77842" name="Text Box 18"/>
          <p:cNvSpPr txBox="1">
            <a:spLocks noChangeArrowheads="1"/>
          </p:cNvSpPr>
          <p:nvPr/>
        </p:nvSpPr>
        <p:spPr bwMode="auto">
          <a:xfrm>
            <a:off x="4556125" y="1031875"/>
            <a:ext cx="4491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a|b</a:t>
            </a:r>
            <a:endParaRPr lang="en-GB"/>
          </a:p>
        </p:txBody>
      </p:sp>
      <p:sp>
        <p:nvSpPr>
          <p:cNvPr id="77843" name="Text Box 19"/>
          <p:cNvSpPr txBox="1">
            <a:spLocks noChangeArrowheads="1"/>
          </p:cNvSpPr>
          <p:nvPr/>
        </p:nvSpPr>
        <p:spPr bwMode="auto">
          <a:xfrm>
            <a:off x="4937125" y="1412875"/>
            <a:ext cx="2872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a</a:t>
            </a:r>
            <a:endParaRPr lang="en-GB"/>
          </a:p>
        </p:txBody>
      </p:sp>
      <p:sp>
        <p:nvSpPr>
          <p:cNvPr id="77844" name="Text Box 20"/>
          <p:cNvSpPr txBox="1">
            <a:spLocks noChangeArrowheads="1"/>
          </p:cNvSpPr>
          <p:nvPr/>
        </p:nvSpPr>
        <p:spPr bwMode="auto">
          <a:xfrm>
            <a:off x="6156325" y="14128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b</a:t>
            </a:r>
            <a:endParaRPr lang="en-GB"/>
          </a:p>
        </p:txBody>
      </p:sp>
      <p:sp>
        <p:nvSpPr>
          <p:cNvPr id="77845" name="Text Box 21"/>
          <p:cNvSpPr txBox="1">
            <a:spLocks noChangeArrowheads="1"/>
          </p:cNvSpPr>
          <p:nvPr/>
        </p:nvSpPr>
        <p:spPr bwMode="auto">
          <a:xfrm>
            <a:off x="7527925" y="141287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i="1"/>
              <a:t>b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369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</a:t>
            </a:r>
            <a:r>
              <a:rPr lang="en-GB" dirty="0" smtClean="0"/>
              <a:t>exical </a:t>
            </a:r>
            <a:r>
              <a:rPr lang="en-GB" dirty="0"/>
              <a:t>A</a:t>
            </a:r>
            <a:r>
              <a:rPr lang="en-GB" dirty="0" smtClean="0"/>
              <a:t>nalyser from Regular </a:t>
            </a:r>
            <a:r>
              <a:rPr lang="en-GB" dirty="0"/>
              <a:t>E</a:t>
            </a:r>
            <a:r>
              <a:rPr lang="en-GB" dirty="0" smtClean="0"/>
              <a:t>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GB" dirty="0"/>
              <a:t>We presented algorithms to construct a DFA from a RE.</a:t>
            </a:r>
          </a:p>
          <a:p>
            <a:pPr>
              <a:spcBef>
                <a:spcPct val="0"/>
              </a:spcBef>
            </a:pPr>
            <a:r>
              <a:rPr lang="en-GB" dirty="0"/>
              <a:t>The DFA is not necessarily the smallest possible.</a:t>
            </a:r>
          </a:p>
          <a:p>
            <a:pPr>
              <a:spcBef>
                <a:spcPct val="0"/>
              </a:spcBef>
            </a:pPr>
            <a:r>
              <a:rPr lang="en-GB" dirty="0"/>
              <a:t>Using an (automatically generated) transition table and the standard code skeleton </a:t>
            </a:r>
            <a:r>
              <a:rPr lang="en-GB" dirty="0" smtClean="0"/>
              <a:t>we </a:t>
            </a:r>
            <a:r>
              <a:rPr lang="en-GB" dirty="0"/>
              <a:t>can build a lexical analyser from regular expressions automatically. But, the size of the table can be large...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670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9664" y="503689"/>
            <a:ext cx="6081721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404" dirty="0"/>
              <a:t>Challenges </a:t>
            </a:r>
            <a:r>
              <a:rPr sz="3993" spc="250" dirty="0"/>
              <a:t>in</a:t>
            </a:r>
            <a:r>
              <a:rPr sz="3993" spc="322" dirty="0"/>
              <a:t> </a:t>
            </a:r>
            <a:r>
              <a:rPr sz="3993" spc="422" dirty="0"/>
              <a:t>Scanning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715538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4188" y="41701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2059474" y="1343143"/>
            <a:ext cx="9986378" cy="3075805"/>
          </a:xfrm>
          <a:prstGeom prst="rect">
            <a:avLst/>
          </a:prstGeom>
        </p:spPr>
        <p:txBody>
          <a:bodyPr vert="horz" wrap="square" lIns="0" tIns="125058" rIns="0" bIns="0" rtlCol="0">
            <a:spAutoFit/>
          </a:bodyPr>
          <a:lstStyle/>
          <a:p>
            <a:pPr marL="402852" marR="4611">
              <a:lnSpc>
                <a:spcPts val="3384"/>
              </a:lnSpc>
              <a:spcBef>
                <a:spcPts val="286"/>
              </a:spcBef>
            </a:pPr>
            <a:r>
              <a:rPr spc="327" dirty="0">
                <a:solidFill>
                  <a:srgbClr val="0000FF"/>
                </a:solidFill>
              </a:rPr>
              <a:t>How </a:t>
            </a:r>
            <a:r>
              <a:rPr spc="222" dirty="0">
                <a:solidFill>
                  <a:srgbClr val="0000FF"/>
                </a:solidFill>
              </a:rPr>
              <a:t>do </a:t>
            </a:r>
            <a:r>
              <a:rPr spc="268" dirty="0">
                <a:solidFill>
                  <a:srgbClr val="0000FF"/>
                </a:solidFill>
              </a:rPr>
              <a:t>we </a:t>
            </a:r>
            <a:r>
              <a:rPr spc="245" dirty="0">
                <a:solidFill>
                  <a:srgbClr val="0000FF"/>
                </a:solidFill>
              </a:rPr>
              <a:t>determine which </a:t>
            </a:r>
            <a:r>
              <a:rPr spc="263" dirty="0">
                <a:solidFill>
                  <a:srgbClr val="0000FF"/>
                </a:solidFill>
              </a:rPr>
              <a:t>lexemes are  </a:t>
            </a:r>
            <a:r>
              <a:rPr spc="250" dirty="0">
                <a:solidFill>
                  <a:srgbClr val="0000FF"/>
                </a:solidFill>
              </a:rPr>
              <a:t>associated </a:t>
            </a:r>
            <a:r>
              <a:rPr spc="200" dirty="0">
                <a:solidFill>
                  <a:srgbClr val="0000FF"/>
                </a:solidFill>
              </a:rPr>
              <a:t>with </a:t>
            </a:r>
            <a:r>
              <a:rPr spc="304" dirty="0">
                <a:solidFill>
                  <a:srgbClr val="0000FF"/>
                </a:solidFill>
              </a:rPr>
              <a:t>each</a:t>
            </a:r>
            <a:r>
              <a:rPr spc="386" dirty="0">
                <a:solidFill>
                  <a:srgbClr val="0000FF"/>
                </a:solidFill>
              </a:rPr>
              <a:t> </a:t>
            </a:r>
            <a:r>
              <a:rPr spc="245" dirty="0">
                <a:solidFill>
                  <a:srgbClr val="0000FF"/>
                </a:solidFill>
              </a:rPr>
              <a:t>token?</a:t>
            </a:r>
          </a:p>
          <a:p>
            <a:pPr marL="402852" marR="311792">
              <a:lnSpc>
                <a:spcPts val="3384"/>
              </a:lnSpc>
              <a:spcBef>
                <a:spcPts val="1289"/>
              </a:spcBef>
            </a:pPr>
            <a:r>
              <a:rPr spc="277" dirty="0"/>
              <a:t>When </a:t>
            </a:r>
            <a:r>
              <a:rPr spc="245" dirty="0"/>
              <a:t>there </a:t>
            </a:r>
            <a:r>
              <a:rPr spc="263" dirty="0"/>
              <a:t>are </a:t>
            </a:r>
            <a:r>
              <a:rPr spc="213" dirty="0"/>
              <a:t>multiple </a:t>
            </a:r>
            <a:r>
              <a:rPr spc="241" dirty="0"/>
              <a:t>ways </a:t>
            </a:r>
            <a:r>
              <a:rPr spc="268" dirty="0"/>
              <a:t>we </a:t>
            </a:r>
            <a:r>
              <a:rPr spc="236" dirty="0"/>
              <a:t>could  </a:t>
            </a:r>
            <a:r>
              <a:rPr spc="286" dirty="0"/>
              <a:t>scan </a:t>
            </a:r>
            <a:r>
              <a:rPr spc="245" dirty="0"/>
              <a:t>the </a:t>
            </a:r>
            <a:r>
              <a:rPr spc="227" dirty="0"/>
              <a:t>input, </a:t>
            </a:r>
            <a:r>
              <a:rPr spc="236" dirty="0"/>
              <a:t>how </a:t>
            </a:r>
            <a:r>
              <a:rPr spc="222" dirty="0"/>
              <a:t>do </a:t>
            </a:r>
            <a:r>
              <a:rPr spc="268" dirty="0"/>
              <a:t>we </a:t>
            </a:r>
            <a:r>
              <a:rPr spc="231" dirty="0"/>
              <a:t>know </a:t>
            </a:r>
            <a:r>
              <a:rPr spc="245" dirty="0"/>
              <a:t>which  </a:t>
            </a:r>
            <a:r>
              <a:rPr spc="250" dirty="0"/>
              <a:t>one </a:t>
            </a:r>
            <a:r>
              <a:rPr spc="195" dirty="0"/>
              <a:t>to</a:t>
            </a:r>
            <a:r>
              <a:rPr spc="304" dirty="0"/>
              <a:t> </a:t>
            </a:r>
            <a:r>
              <a:rPr spc="250" dirty="0"/>
              <a:t>pick?</a:t>
            </a:r>
          </a:p>
          <a:p>
            <a:pPr marL="402852" marR="1119801">
              <a:lnSpc>
                <a:spcPts val="3384"/>
              </a:lnSpc>
              <a:spcBef>
                <a:spcPts val="1289"/>
              </a:spcBef>
            </a:pPr>
            <a:r>
              <a:rPr spc="327" dirty="0"/>
              <a:t>How </a:t>
            </a:r>
            <a:r>
              <a:rPr spc="222" dirty="0"/>
              <a:t>do </a:t>
            </a:r>
            <a:r>
              <a:rPr spc="268" dirty="0"/>
              <a:t>we </a:t>
            </a:r>
            <a:r>
              <a:rPr spc="250" dirty="0"/>
              <a:t>address </a:t>
            </a:r>
            <a:r>
              <a:rPr spc="254" dirty="0"/>
              <a:t>these </a:t>
            </a:r>
            <a:r>
              <a:rPr spc="263" dirty="0"/>
              <a:t>concerns  </a:t>
            </a:r>
            <a:r>
              <a:rPr spc="218" dirty="0"/>
              <a:t>efficiently?</a:t>
            </a:r>
          </a:p>
        </p:txBody>
      </p:sp>
    </p:spTree>
    <p:extLst>
      <p:ext uri="{BB962C8B-B14F-4D97-AF65-F5344CB8AC3E}">
        <p14:creationId xmlns:p14="http://schemas.microsoft.com/office/powerpoint/2010/main" val="37830267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6000" y="503689"/>
            <a:ext cx="4990780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86" dirty="0"/>
              <a:t>Lexing</a:t>
            </a:r>
            <a:r>
              <a:rPr sz="3993" spc="345" dirty="0"/>
              <a:t> </a:t>
            </a:r>
            <a:r>
              <a:rPr sz="3993" spc="327" dirty="0"/>
              <a:t>Ambiguities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212873" y="1426924"/>
            <a:ext cx="2346704" cy="785693"/>
          </a:xfrm>
          <a:prstGeom prst="rect">
            <a:avLst/>
          </a:prstGeom>
        </p:spPr>
        <p:txBody>
          <a:bodyPr vert="horz" wrap="square" lIns="0" tIns="41494" rIns="0" bIns="0" rtlCol="0">
            <a:spAutoFit/>
          </a:bodyPr>
          <a:lstStyle/>
          <a:p>
            <a:pPr marL="11527" marR="4611">
              <a:lnSpc>
                <a:spcPts val="2877"/>
              </a:lnSpc>
              <a:spcBef>
                <a:spcPts val="327"/>
              </a:spcBef>
            </a:pPr>
            <a:r>
              <a:rPr sz="2541" spc="-5" dirty="0">
                <a:solidFill>
                  <a:srgbClr val="FF0000"/>
                </a:solidFill>
                <a:latin typeface="Courier New"/>
                <a:cs typeface="Courier New"/>
              </a:rPr>
              <a:t>T_For  </a:t>
            </a:r>
            <a:r>
              <a:rPr sz="2541" spc="-5" dirty="0">
                <a:solidFill>
                  <a:srgbClr val="0000FF"/>
                </a:solidFill>
                <a:latin typeface="Courier New"/>
                <a:cs typeface="Courier New"/>
              </a:rPr>
              <a:t>T_Identifier</a:t>
            </a:r>
            <a:endParaRPr sz="2541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17438" y="1426924"/>
            <a:ext cx="4283080" cy="781080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lnSpc>
                <a:spcPts val="2963"/>
              </a:lnSpc>
              <a:spcBef>
                <a:spcPts val="91"/>
              </a:spcBef>
            </a:pPr>
            <a:r>
              <a:rPr sz="2541" spc="-5" dirty="0">
                <a:solidFill>
                  <a:srgbClr val="FF0000"/>
                </a:solidFill>
                <a:latin typeface="Courier New"/>
                <a:cs typeface="Courier New"/>
              </a:rPr>
              <a:t>for</a:t>
            </a:r>
            <a:endParaRPr sz="2541">
              <a:solidFill>
                <a:prstClr val="black"/>
              </a:solidFill>
              <a:latin typeface="Courier New"/>
              <a:cs typeface="Courier New"/>
            </a:endParaRPr>
          </a:p>
          <a:p>
            <a:pPr marL="11527">
              <a:lnSpc>
                <a:spcPts val="2963"/>
              </a:lnSpc>
            </a:pPr>
            <a:r>
              <a:rPr sz="2541" spc="-5" dirty="0">
                <a:solidFill>
                  <a:srgbClr val="0000FF"/>
                </a:solidFill>
                <a:latin typeface="Courier New"/>
                <a:cs typeface="Courier New"/>
              </a:rPr>
              <a:t>[A-Za-z_][A-Za-z0-9_]*</a:t>
            </a:r>
            <a:endParaRPr sz="2541">
              <a:solidFill>
                <a:prstClr val="black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34072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24815" y="503689"/>
            <a:ext cx="4931997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45" dirty="0"/>
              <a:t>Conflict</a:t>
            </a:r>
            <a:r>
              <a:rPr sz="3993" spc="336" dirty="0"/>
              <a:t> </a:t>
            </a:r>
            <a:r>
              <a:rPr sz="3993" spc="309" dirty="0"/>
              <a:t>Resolution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717843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4188" y="331604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2059474" y="1343143"/>
            <a:ext cx="9986378" cy="2242243"/>
          </a:xfrm>
          <a:prstGeom prst="rect">
            <a:avLst/>
          </a:prstGeom>
        </p:spPr>
        <p:txBody>
          <a:bodyPr vert="horz" wrap="square" lIns="0" tIns="125058" rIns="0" bIns="0" rtlCol="0">
            <a:spAutoFit/>
          </a:bodyPr>
          <a:lstStyle/>
          <a:p>
            <a:pPr marL="402852" marR="1175129">
              <a:lnSpc>
                <a:spcPts val="3384"/>
              </a:lnSpc>
              <a:spcBef>
                <a:spcPts val="286"/>
              </a:spcBef>
            </a:pPr>
            <a:r>
              <a:rPr spc="277" dirty="0"/>
              <a:t>Assume </a:t>
            </a:r>
            <a:r>
              <a:rPr spc="191" dirty="0"/>
              <a:t>all </a:t>
            </a:r>
            <a:r>
              <a:rPr spc="231" dirty="0"/>
              <a:t>tokens </a:t>
            </a:r>
            <a:r>
              <a:rPr spc="263" dirty="0"/>
              <a:t>are </a:t>
            </a:r>
            <a:r>
              <a:rPr spc="231" dirty="0"/>
              <a:t>specified </a:t>
            </a:r>
            <a:r>
              <a:rPr spc="272" dirty="0"/>
              <a:t>as  </a:t>
            </a:r>
            <a:r>
              <a:rPr spc="259" dirty="0"/>
              <a:t>regular</a:t>
            </a:r>
            <a:r>
              <a:rPr spc="277" dirty="0"/>
              <a:t> </a:t>
            </a:r>
            <a:r>
              <a:rPr spc="236" dirty="0"/>
              <a:t>expressions.</a:t>
            </a:r>
          </a:p>
          <a:p>
            <a:pPr marL="402852" marR="4611">
              <a:lnSpc>
                <a:spcPts val="4710"/>
              </a:lnSpc>
              <a:spcBef>
                <a:spcPts val="254"/>
              </a:spcBef>
            </a:pPr>
            <a:r>
              <a:rPr spc="231" dirty="0"/>
              <a:t>Algorithm: </a:t>
            </a:r>
            <a:r>
              <a:rPr b="1" spc="259" dirty="0">
                <a:solidFill>
                  <a:srgbClr val="0000FF"/>
                </a:solidFill>
                <a:latin typeface="Trebuchet MS"/>
                <a:cs typeface="Trebuchet MS"/>
              </a:rPr>
              <a:t>Left-to-right </a:t>
            </a:r>
            <a:r>
              <a:rPr b="1" spc="349" dirty="0">
                <a:solidFill>
                  <a:srgbClr val="0000FF"/>
                </a:solidFill>
                <a:latin typeface="Trebuchet MS"/>
                <a:cs typeface="Trebuchet MS"/>
              </a:rPr>
              <a:t>scan</a:t>
            </a:r>
            <a:r>
              <a:rPr spc="349" dirty="0"/>
              <a:t>.  </a:t>
            </a:r>
            <a:r>
              <a:rPr spc="245" dirty="0"/>
              <a:t>Tiebreaking </a:t>
            </a:r>
            <a:r>
              <a:rPr spc="222" dirty="0"/>
              <a:t>rule </a:t>
            </a:r>
            <a:r>
              <a:rPr spc="241" dirty="0"/>
              <a:t>one: </a:t>
            </a:r>
            <a:r>
              <a:rPr b="1" spc="413" dirty="0">
                <a:solidFill>
                  <a:srgbClr val="0000FF"/>
                </a:solidFill>
                <a:latin typeface="Trebuchet MS"/>
                <a:cs typeface="Trebuchet MS"/>
              </a:rPr>
              <a:t>Maximal</a:t>
            </a:r>
            <a:r>
              <a:rPr b="1" spc="272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b="1" spc="394" dirty="0">
                <a:solidFill>
                  <a:srgbClr val="0000FF"/>
                </a:solidFill>
                <a:latin typeface="Trebuchet MS"/>
                <a:cs typeface="Trebuchet MS"/>
              </a:rPr>
              <a:t>munch</a:t>
            </a:r>
            <a:r>
              <a:rPr spc="394" dirty="0"/>
              <a:t>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456073" y="3898110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cs typeface="Calibri"/>
              </a:rPr>
              <a:t>●</a:t>
            </a:r>
            <a:endParaRPr sz="1135">
              <a:solidFill>
                <a:prstClr val="black"/>
              </a:solidFill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49987" y="3788613"/>
            <a:ext cx="7128286" cy="804357"/>
          </a:xfrm>
          <a:prstGeom prst="rect">
            <a:avLst/>
          </a:prstGeom>
        </p:spPr>
        <p:txBody>
          <a:bodyPr vert="horz" wrap="square" lIns="0" tIns="34578" rIns="0" bIns="0" rtlCol="0">
            <a:spAutoFit/>
          </a:bodyPr>
          <a:lstStyle/>
          <a:p>
            <a:pPr marL="11527" marR="4611">
              <a:lnSpc>
                <a:spcPts val="2950"/>
              </a:lnSpc>
              <a:spcBef>
                <a:spcPts val="272"/>
              </a:spcBef>
            </a:pPr>
            <a:r>
              <a:rPr sz="2541" spc="200" dirty="0">
                <a:solidFill>
                  <a:srgbClr val="3B3B3B"/>
                </a:solidFill>
                <a:latin typeface="Cambria"/>
                <a:cs typeface="Cambria"/>
              </a:rPr>
              <a:t>Always </a:t>
            </a:r>
            <a:r>
              <a:rPr sz="2541" spc="250" dirty="0">
                <a:solidFill>
                  <a:srgbClr val="3B3B3B"/>
                </a:solidFill>
                <a:latin typeface="Cambria"/>
                <a:cs typeface="Cambria"/>
              </a:rPr>
              <a:t>match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541" spc="213" dirty="0">
                <a:solidFill>
                  <a:srgbClr val="3B3B3B"/>
                </a:solidFill>
                <a:latin typeface="Cambria"/>
                <a:cs typeface="Cambria"/>
              </a:rPr>
              <a:t>longest </a:t>
            </a:r>
            <a:r>
              <a:rPr sz="2541" spc="185" dirty="0">
                <a:solidFill>
                  <a:srgbClr val="3B3B3B"/>
                </a:solidFill>
                <a:latin typeface="Cambria"/>
                <a:cs typeface="Cambria"/>
              </a:rPr>
              <a:t>possible </a:t>
            </a:r>
            <a:r>
              <a:rPr sz="2541" spc="182" dirty="0">
                <a:solidFill>
                  <a:srgbClr val="3B3B3B"/>
                </a:solidFill>
                <a:latin typeface="Cambria"/>
                <a:cs typeface="Cambria"/>
              </a:rPr>
              <a:t>prefix </a:t>
            </a:r>
            <a:r>
              <a:rPr sz="2541" spc="168" dirty="0">
                <a:solidFill>
                  <a:srgbClr val="3B3B3B"/>
                </a:solidFill>
                <a:latin typeface="Cambria"/>
                <a:cs typeface="Cambria"/>
              </a:rPr>
              <a:t>of 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the remaining</a:t>
            </a:r>
            <a:r>
              <a:rPr sz="2541" spc="25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text.</a:t>
            </a:r>
            <a:endParaRPr sz="2541">
              <a:solidFill>
                <a:prstClr val="black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927096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72348" y="503689"/>
            <a:ext cx="4637506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445" dirty="0"/>
              <a:t>More</a:t>
            </a:r>
            <a:r>
              <a:rPr sz="3993" spc="331" dirty="0"/>
              <a:t> </a:t>
            </a:r>
            <a:r>
              <a:rPr sz="3993" spc="336" dirty="0"/>
              <a:t>Tiebreaking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3148918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1" y="1568696"/>
            <a:ext cx="7149033" cy="2383458"/>
          </a:xfrm>
          <a:prstGeom prst="rect">
            <a:avLst/>
          </a:prstGeom>
        </p:spPr>
        <p:txBody>
          <a:bodyPr vert="horz" wrap="square" lIns="0" tIns="36307" rIns="0" bIns="0" rtlCol="0">
            <a:spAutoFit/>
          </a:bodyPr>
          <a:lstStyle/>
          <a:p>
            <a:pPr marL="11527" marR="227072">
              <a:lnSpc>
                <a:spcPts val="3384"/>
              </a:lnSpc>
              <a:spcBef>
                <a:spcPts val="286"/>
              </a:spcBef>
            </a:pPr>
            <a:r>
              <a:rPr sz="2904" spc="277" dirty="0">
                <a:solidFill>
                  <a:srgbClr val="3B3B3B"/>
                </a:solidFill>
                <a:latin typeface="Cambria"/>
                <a:cs typeface="Cambria"/>
              </a:rPr>
              <a:t>When </a:t>
            </a:r>
            <a:r>
              <a:rPr sz="2904" spc="204" dirty="0">
                <a:solidFill>
                  <a:srgbClr val="3B3B3B"/>
                </a:solidFill>
                <a:latin typeface="Cambria"/>
                <a:cs typeface="Cambria"/>
              </a:rPr>
              <a:t>two </a:t>
            </a:r>
            <a:r>
              <a:rPr sz="2904" spc="254" dirty="0">
                <a:solidFill>
                  <a:srgbClr val="3B3B3B"/>
                </a:solidFill>
                <a:latin typeface="Cambria"/>
                <a:cs typeface="Cambria"/>
              </a:rPr>
              <a:t>regular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expressions </a:t>
            </a:r>
            <a:r>
              <a:rPr sz="2904" spc="172" dirty="0">
                <a:solidFill>
                  <a:srgbClr val="3B3B3B"/>
                </a:solidFill>
                <a:latin typeface="Cambria"/>
                <a:cs typeface="Cambria"/>
              </a:rPr>
              <a:t>apply,  </a:t>
            </a:r>
            <a:r>
              <a:rPr sz="2904" spc="259" dirty="0">
                <a:solidFill>
                  <a:srgbClr val="3B3B3B"/>
                </a:solidFill>
                <a:latin typeface="Cambria"/>
                <a:cs typeface="Cambria"/>
              </a:rPr>
              <a:t>choose </a:t>
            </a:r>
            <a:r>
              <a:rPr sz="2904" spc="250" dirty="0">
                <a:solidFill>
                  <a:srgbClr val="3B3B3B"/>
                </a:solidFill>
                <a:latin typeface="Cambria"/>
                <a:cs typeface="Cambria"/>
              </a:rPr>
              <a:t>the one </a:t>
            </a:r>
            <a:r>
              <a:rPr sz="2904" spc="200" dirty="0">
                <a:solidFill>
                  <a:srgbClr val="3B3B3B"/>
                </a:solidFill>
                <a:latin typeface="Cambria"/>
                <a:cs typeface="Cambria"/>
              </a:rPr>
              <a:t>with </a:t>
            </a:r>
            <a:r>
              <a:rPr sz="2904" spc="250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904" spc="268" dirty="0">
                <a:solidFill>
                  <a:srgbClr val="3B3B3B"/>
                </a:solidFill>
                <a:latin typeface="Cambria"/>
                <a:cs typeface="Cambria"/>
              </a:rPr>
              <a:t>greater  </a:t>
            </a:r>
            <a:r>
              <a:rPr sz="2904" spc="195" dirty="0">
                <a:solidFill>
                  <a:srgbClr val="3B3B3B"/>
                </a:solidFill>
                <a:latin typeface="Cambria"/>
                <a:cs typeface="Cambria"/>
              </a:rPr>
              <a:t>“priority.”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  <a:p>
            <a:pPr marL="11527" marR="4611">
              <a:lnSpc>
                <a:spcPts val="3422"/>
              </a:lnSpc>
              <a:spcBef>
                <a:spcPts val="1298"/>
              </a:spcBef>
              <a:tabLst>
                <a:tab pos="4491309" algn="l"/>
              </a:tabLst>
            </a:pPr>
            <a:r>
              <a:rPr sz="2904" spc="277" dirty="0">
                <a:solidFill>
                  <a:srgbClr val="3B3B3B"/>
                </a:solidFill>
                <a:latin typeface="Cambria"/>
                <a:cs typeface="Cambria"/>
              </a:rPr>
              <a:t>Simple</a:t>
            </a:r>
            <a:r>
              <a:rPr sz="2904" spc="3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172" dirty="0">
                <a:solidFill>
                  <a:srgbClr val="3B3B3B"/>
                </a:solidFill>
                <a:latin typeface="Cambria"/>
                <a:cs typeface="Cambria"/>
              </a:rPr>
              <a:t>priority</a:t>
            </a:r>
            <a:r>
              <a:rPr sz="2904" spc="30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41" dirty="0">
                <a:solidFill>
                  <a:srgbClr val="3B3B3B"/>
                </a:solidFill>
                <a:latin typeface="Cambria"/>
                <a:cs typeface="Cambria"/>
              </a:rPr>
              <a:t>system:	</a:t>
            </a:r>
            <a:r>
              <a:rPr sz="2904" b="1" spc="318" dirty="0">
                <a:solidFill>
                  <a:srgbClr val="0000FF"/>
                </a:solidFill>
                <a:latin typeface="Trebuchet MS"/>
                <a:cs typeface="Trebuchet MS"/>
              </a:rPr>
              <a:t>pick </a:t>
            </a:r>
            <a:r>
              <a:rPr sz="2904" b="1" spc="245" dirty="0">
                <a:solidFill>
                  <a:srgbClr val="0000FF"/>
                </a:solidFill>
                <a:latin typeface="Trebuchet MS"/>
                <a:cs typeface="Trebuchet MS"/>
              </a:rPr>
              <a:t>the</a:t>
            </a:r>
            <a:r>
              <a:rPr sz="2904" b="1" spc="-100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2904" b="1" spc="272" dirty="0">
                <a:solidFill>
                  <a:srgbClr val="0000FF"/>
                </a:solidFill>
                <a:latin typeface="Trebuchet MS"/>
                <a:cs typeface="Trebuchet MS"/>
              </a:rPr>
              <a:t>rule  that </a:t>
            </a:r>
            <a:r>
              <a:rPr sz="2904" b="1" spc="313" dirty="0">
                <a:solidFill>
                  <a:srgbClr val="0000FF"/>
                </a:solidFill>
                <a:latin typeface="Trebuchet MS"/>
                <a:cs typeface="Trebuchet MS"/>
              </a:rPr>
              <a:t>was </a:t>
            </a:r>
            <a:r>
              <a:rPr sz="2904" b="1" spc="263" dirty="0">
                <a:solidFill>
                  <a:srgbClr val="0000FF"/>
                </a:solidFill>
                <a:latin typeface="Trebuchet MS"/>
                <a:cs typeface="Trebuchet MS"/>
              </a:rPr>
              <a:t>defined</a:t>
            </a:r>
            <a:r>
              <a:rPr sz="2904" b="1" spc="-200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2904" b="1" spc="200" dirty="0">
                <a:solidFill>
                  <a:srgbClr val="0000FF"/>
                </a:solidFill>
                <a:latin typeface="Trebuchet MS"/>
                <a:cs typeface="Trebuchet MS"/>
              </a:rPr>
              <a:t>first.</a:t>
            </a:r>
            <a:endParaRPr sz="2904">
              <a:solidFill>
                <a:prstClr val="black"/>
              </a:solidFill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339877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0826" y="532504"/>
            <a:ext cx="8239973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313" dirty="0"/>
              <a:t>Implementing </a:t>
            </a:r>
            <a:r>
              <a:rPr spc="354" dirty="0"/>
              <a:t>Regular</a:t>
            </a:r>
            <a:r>
              <a:rPr spc="399" dirty="0"/>
              <a:t> </a:t>
            </a:r>
            <a:r>
              <a:rPr spc="300" dirty="0"/>
              <a:t>Expressions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576" y="1689718"/>
            <a:ext cx="148686" cy="202479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225" spc="245" dirty="0">
                <a:solidFill>
                  <a:srgbClr val="3B3B3B"/>
                </a:solidFill>
                <a:cs typeface="Calibri"/>
              </a:rPr>
              <a:t>●</a:t>
            </a:r>
            <a:endParaRPr sz="1225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9576" y="2674044"/>
            <a:ext cx="148686" cy="202479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225" spc="245" dirty="0">
                <a:solidFill>
                  <a:srgbClr val="3B3B3B"/>
                </a:solidFill>
                <a:cs typeface="Calibri"/>
              </a:rPr>
              <a:t>●</a:t>
            </a:r>
            <a:endParaRPr sz="1225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2059474" y="1343142"/>
            <a:ext cx="9986378" cy="1535176"/>
          </a:xfrm>
          <a:prstGeom prst="rect">
            <a:avLst/>
          </a:prstGeom>
        </p:spPr>
        <p:txBody>
          <a:bodyPr vert="horz" wrap="square" lIns="0" tIns="123329" rIns="0" bIns="0" rtlCol="0">
            <a:spAutoFit/>
          </a:bodyPr>
          <a:lstStyle/>
          <a:p>
            <a:pPr marL="387291" marR="4611">
              <a:lnSpc>
                <a:spcPts val="3267"/>
              </a:lnSpc>
              <a:spcBef>
                <a:spcPts val="263"/>
              </a:spcBef>
            </a:pPr>
            <a:r>
              <a:rPr sz="2768" spc="281" dirty="0"/>
              <a:t>Regular </a:t>
            </a:r>
            <a:r>
              <a:rPr sz="2768" spc="227" dirty="0"/>
              <a:t>expressions </a:t>
            </a:r>
            <a:r>
              <a:rPr sz="2768" spc="295" dirty="0"/>
              <a:t>can </a:t>
            </a:r>
            <a:r>
              <a:rPr sz="2768" spc="281" dirty="0"/>
              <a:t>be </a:t>
            </a:r>
            <a:r>
              <a:rPr sz="2768" spc="250" dirty="0"/>
              <a:t>implemented  </a:t>
            </a:r>
            <a:r>
              <a:rPr sz="2768" spc="254" dirty="0"/>
              <a:t>using </a:t>
            </a:r>
            <a:r>
              <a:rPr sz="2768" b="1" spc="231" dirty="0">
                <a:solidFill>
                  <a:srgbClr val="0000FF"/>
                </a:solidFill>
                <a:latin typeface="Trebuchet MS"/>
                <a:cs typeface="Trebuchet MS"/>
              </a:rPr>
              <a:t>finite</a:t>
            </a:r>
            <a:r>
              <a:rPr sz="2768" b="1" spc="154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2768" b="1" spc="322" dirty="0">
                <a:solidFill>
                  <a:srgbClr val="0000FF"/>
                </a:solidFill>
                <a:latin typeface="Trebuchet MS"/>
                <a:cs typeface="Trebuchet MS"/>
              </a:rPr>
              <a:t>automata</a:t>
            </a:r>
            <a:r>
              <a:rPr sz="2768" spc="322" dirty="0"/>
              <a:t>.</a:t>
            </a:r>
            <a:endParaRPr sz="2768">
              <a:latin typeface="Trebuchet MS"/>
              <a:cs typeface="Trebuchet MS"/>
            </a:endParaRPr>
          </a:p>
          <a:p>
            <a:pPr marL="387291" marR="1307107">
              <a:lnSpc>
                <a:spcPts val="3248"/>
              </a:lnSpc>
              <a:spcBef>
                <a:spcPts val="1221"/>
              </a:spcBef>
            </a:pPr>
            <a:r>
              <a:rPr sz="2768" spc="250" dirty="0"/>
              <a:t>There </a:t>
            </a:r>
            <a:r>
              <a:rPr sz="2768" spc="259" dirty="0"/>
              <a:t>are </a:t>
            </a:r>
            <a:r>
              <a:rPr sz="2768" spc="208" dirty="0"/>
              <a:t>two </a:t>
            </a:r>
            <a:r>
              <a:rPr sz="2768" spc="254" dirty="0"/>
              <a:t>main </a:t>
            </a:r>
            <a:r>
              <a:rPr sz="2768" spc="213" dirty="0"/>
              <a:t>kinds </a:t>
            </a:r>
            <a:r>
              <a:rPr sz="2768" spc="195" dirty="0"/>
              <a:t>of </a:t>
            </a:r>
            <a:r>
              <a:rPr sz="2768" spc="191" dirty="0"/>
              <a:t>finite  </a:t>
            </a:r>
            <a:r>
              <a:rPr sz="2768" spc="254" dirty="0"/>
              <a:t>automata:</a:t>
            </a:r>
            <a:endParaRPr sz="2768"/>
          </a:p>
        </p:txBody>
      </p:sp>
      <p:sp>
        <p:nvSpPr>
          <p:cNvPr id="6" name="object 6"/>
          <p:cNvSpPr txBox="1"/>
          <p:nvPr/>
        </p:nvSpPr>
        <p:spPr>
          <a:xfrm>
            <a:off x="2436479" y="3643385"/>
            <a:ext cx="133126" cy="179249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089" spc="204" dirty="0">
                <a:solidFill>
                  <a:srgbClr val="3B3B3B"/>
                </a:solidFill>
                <a:cs typeface="Calibri"/>
              </a:rPr>
              <a:t>●</a:t>
            </a:r>
            <a:endParaRPr sz="1089"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36479" y="4494006"/>
            <a:ext cx="133126" cy="179249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089" spc="204" dirty="0">
                <a:solidFill>
                  <a:srgbClr val="3B3B3B"/>
                </a:solidFill>
                <a:cs typeface="Calibri"/>
              </a:rPr>
              <a:t>●</a:t>
            </a:r>
            <a:endParaRPr sz="1089">
              <a:solidFill>
                <a:prstClr val="black"/>
              </a:solidFill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18867" y="3539651"/>
            <a:ext cx="7193408" cy="1187332"/>
          </a:xfrm>
          <a:prstGeom prst="rect">
            <a:avLst/>
          </a:prstGeom>
        </p:spPr>
        <p:txBody>
          <a:bodyPr vert="horz" wrap="square" lIns="0" tIns="32849" rIns="0" bIns="0" rtlCol="0">
            <a:spAutoFit/>
          </a:bodyPr>
          <a:lstStyle/>
          <a:p>
            <a:pPr marL="11527" marR="357322">
              <a:lnSpc>
                <a:spcPts val="2841"/>
              </a:lnSpc>
              <a:spcBef>
                <a:spcPts val="259"/>
              </a:spcBef>
            </a:pPr>
            <a:r>
              <a:rPr sz="2451" b="1" spc="322" dirty="0">
                <a:solidFill>
                  <a:srgbClr val="0000FF"/>
                </a:solidFill>
                <a:latin typeface="Trebuchet MS"/>
                <a:cs typeface="Trebuchet MS"/>
              </a:rPr>
              <a:t>NFA</a:t>
            </a:r>
            <a:r>
              <a:rPr sz="2451" spc="322" dirty="0">
                <a:solidFill>
                  <a:srgbClr val="3B3B3B"/>
                </a:solidFill>
                <a:latin typeface="Cambria"/>
                <a:cs typeface="Cambria"/>
              </a:rPr>
              <a:t>s </a:t>
            </a:r>
            <a:r>
              <a:rPr sz="2451" spc="227" dirty="0">
                <a:solidFill>
                  <a:srgbClr val="3B3B3B"/>
                </a:solidFill>
                <a:latin typeface="Cambria"/>
                <a:cs typeface="Cambria"/>
              </a:rPr>
              <a:t>(</a:t>
            </a:r>
            <a:r>
              <a:rPr sz="2451" b="1" spc="227" dirty="0">
                <a:solidFill>
                  <a:srgbClr val="0000FF"/>
                </a:solidFill>
                <a:latin typeface="Trebuchet MS"/>
                <a:cs typeface="Trebuchet MS"/>
              </a:rPr>
              <a:t>nondeterministic </a:t>
            </a:r>
            <a:r>
              <a:rPr sz="2451" spc="159" dirty="0">
                <a:solidFill>
                  <a:srgbClr val="3B3B3B"/>
                </a:solidFill>
                <a:latin typeface="Cambria"/>
                <a:cs typeface="Cambria"/>
              </a:rPr>
              <a:t>finite</a:t>
            </a:r>
            <a:r>
              <a:rPr sz="2451" spc="36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451" spc="195" dirty="0">
                <a:solidFill>
                  <a:srgbClr val="3B3B3B"/>
                </a:solidFill>
                <a:latin typeface="Cambria"/>
                <a:cs typeface="Cambria"/>
              </a:rPr>
              <a:t>automata), </a:t>
            </a:r>
            <a:endParaRPr lang="en-US" sz="2451" spc="195" dirty="0" smtClean="0">
              <a:solidFill>
                <a:srgbClr val="3B3B3B"/>
              </a:solidFill>
              <a:latin typeface="Cambria"/>
              <a:cs typeface="Cambria"/>
            </a:endParaRPr>
          </a:p>
          <a:p>
            <a:pPr marL="11527" marR="357322">
              <a:lnSpc>
                <a:spcPts val="2841"/>
              </a:lnSpc>
              <a:spcBef>
                <a:spcPts val="259"/>
              </a:spcBef>
            </a:pPr>
            <a:endParaRPr lang="en-US" sz="2451" b="1" spc="195" dirty="0">
              <a:solidFill>
                <a:srgbClr val="3B3B3B"/>
              </a:solidFill>
              <a:latin typeface="Cambria"/>
              <a:cs typeface="Trebuchet MS"/>
            </a:endParaRPr>
          </a:p>
          <a:p>
            <a:pPr marL="11527" marR="357322">
              <a:lnSpc>
                <a:spcPts val="2841"/>
              </a:lnSpc>
              <a:spcBef>
                <a:spcPts val="259"/>
              </a:spcBef>
            </a:pPr>
            <a:r>
              <a:rPr sz="2451" b="1" spc="309" dirty="0" smtClean="0">
                <a:solidFill>
                  <a:srgbClr val="0000FF"/>
                </a:solidFill>
                <a:latin typeface="Trebuchet MS"/>
                <a:cs typeface="Trebuchet MS"/>
              </a:rPr>
              <a:t>DFA</a:t>
            </a:r>
            <a:r>
              <a:rPr sz="2451" spc="309" dirty="0" smtClean="0">
                <a:solidFill>
                  <a:srgbClr val="3B3B3B"/>
                </a:solidFill>
                <a:latin typeface="Cambria"/>
                <a:cs typeface="Cambria"/>
              </a:rPr>
              <a:t>s </a:t>
            </a:r>
            <a:r>
              <a:rPr sz="2451" spc="213" dirty="0">
                <a:solidFill>
                  <a:srgbClr val="3B3B3B"/>
                </a:solidFill>
                <a:latin typeface="Cambria"/>
                <a:cs typeface="Cambria"/>
              </a:rPr>
              <a:t>(</a:t>
            </a:r>
            <a:r>
              <a:rPr sz="2451" b="1" spc="213" dirty="0">
                <a:solidFill>
                  <a:srgbClr val="0000FF"/>
                </a:solidFill>
                <a:latin typeface="Trebuchet MS"/>
                <a:cs typeface="Trebuchet MS"/>
              </a:rPr>
              <a:t>deterministic </a:t>
            </a:r>
            <a:r>
              <a:rPr sz="2451" spc="154" dirty="0">
                <a:solidFill>
                  <a:srgbClr val="3B3B3B"/>
                </a:solidFill>
                <a:latin typeface="Cambria"/>
                <a:cs typeface="Cambria"/>
              </a:rPr>
              <a:t>finite </a:t>
            </a:r>
            <a:r>
              <a:rPr sz="2451" spc="195" dirty="0">
                <a:solidFill>
                  <a:srgbClr val="3B3B3B"/>
                </a:solidFill>
                <a:latin typeface="Cambria"/>
                <a:cs typeface="Cambria"/>
              </a:rPr>
              <a:t>automata</a:t>
            </a:r>
            <a:r>
              <a:rPr sz="2451" spc="195" dirty="0" smtClean="0">
                <a:solidFill>
                  <a:srgbClr val="3B3B3B"/>
                </a:solidFill>
                <a:latin typeface="Cambria"/>
                <a:cs typeface="Cambria"/>
              </a:rPr>
              <a:t>),</a:t>
            </a:r>
            <a:endParaRPr sz="2451" dirty="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9576" y="5355003"/>
            <a:ext cx="148686" cy="202479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1225" spc="245" dirty="0">
                <a:solidFill>
                  <a:srgbClr val="3B3B3B"/>
                </a:solidFill>
                <a:cs typeface="Calibri"/>
              </a:rPr>
              <a:t>●</a:t>
            </a:r>
            <a:endParaRPr sz="1225">
              <a:solidFill>
                <a:prstClr val="black"/>
              </a:solidFill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41966" y="5235133"/>
            <a:ext cx="7679231" cy="439917"/>
          </a:xfrm>
          <a:prstGeom prst="rect">
            <a:avLst/>
          </a:prstGeom>
        </p:spPr>
        <p:txBody>
          <a:bodyPr vert="horz" wrap="square" lIns="0" tIns="13831" rIns="0" bIns="0" rtlCol="0">
            <a:spAutoFit/>
          </a:bodyPr>
          <a:lstStyle/>
          <a:p>
            <a:pPr marL="11527">
              <a:spcBef>
                <a:spcPts val="109"/>
              </a:spcBef>
            </a:pPr>
            <a:r>
              <a:rPr sz="2768" spc="259" dirty="0">
                <a:solidFill>
                  <a:srgbClr val="3B3B3B"/>
                </a:solidFill>
                <a:latin typeface="Cambria"/>
                <a:cs typeface="Cambria"/>
              </a:rPr>
              <a:t>Automata </a:t>
            </a:r>
            <a:r>
              <a:rPr sz="2768" spc="263" dirty="0">
                <a:solidFill>
                  <a:srgbClr val="3B3B3B"/>
                </a:solidFill>
                <a:latin typeface="Cambria"/>
                <a:cs typeface="Cambria"/>
              </a:rPr>
              <a:t>are </a:t>
            </a:r>
            <a:r>
              <a:rPr sz="2768" spc="245" dirty="0">
                <a:solidFill>
                  <a:srgbClr val="3B3B3B"/>
                </a:solidFill>
                <a:latin typeface="Cambria"/>
                <a:cs typeface="Cambria"/>
              </a:rPr>
              <a:t>best </a:t>
            </a:r>
            <a:r>
              <a:rPr sz="2768" spc="236" dirty="0">
                <a:solidFill>
                  <a:srgbClr val="3B3B3B"/>
                </a:solidFill>
                <a:latin typeface="Cambria"/>
                <a:cs typeface="Cambria"/>
              </a:rPr>
              <a:t>explained </a:t>
            </a:r>
            <a:r>
              <a:rPr sz="2768" spc="222" dirty="0">
                <a:solidFill>
                  <a:srgbClr val="3B3B3B"/>
                </a:solidFill>
                <a:latin typeface="Cambria"/>
                <a:cs typeface="Cambria"/>
              </a:rPr>
              <a:t>by</a:t>
            </a:r>
            <a:r>
              <a:rPr sz="2768" spc="309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768" spc="277" dirty="0">
                <a:solidFill>
                  <a:srgbClr val="3B3B3B"/>
                </a:solidFill>
                <a:latin typeface="Cambria"/>
                <a:cs typeface="Cambria"/>
              </a:rPr>
              <a:t>example...</a:t>
            </a:r>
            <a:endParaRPr sz="2768">
              <a:solidFill>
                <a:prstClr val="black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6867563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6894" y="503689"/>
            <a:ext cx="4507838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467" dirty="0"/>
              <a:t>One </a:t>
            </a:r>
            <a:r>
              <a:rPr sz="3993" spc="377" dirty="0"/>
              <a:t>Last</a:t>
            </a:r>
            <a:r>
              <a:rPr sz="3993" spc="259" dirty="0"/>
              <a:t> </a:t>
            </a:r>
            <a:r>
              <a:rPr sz="3993" spc="368" dirty="0"/>
              <a:t>Detail...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715538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4188" y="3309130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8101" y="1568696"/>
            <a:ext cx="7834256" cy="2548247"/>
          </a:xfrm>
          <a:prstGeom prst="rect">
            <a:avLst/>
          </a:prstGeom>
        </p:spPr>
        <p:txBody>
          <a:bodyPr vert="horz" wrap="square" lIns="0" tIns="36307" rIns="0" bIns="0" rtlCol="0">
            <a:spAutoFit/>
          </a:bodyPr>
          <a:lstStyle/>
          <a:p>
            <a:pPr marL="11527" marR="933072">
              <a:lnSpc>
                <a:spcPts val="3384"/>
              </a:lnSpc>
              <a:spcBef>
                <a:spcPts val="286"/>
              </a:spcBef>
              <a:tabLst>
                <a:tab pos="4291900" algn="l"/>
              </a:tabLst>
            </a:pPr>
            <a:r>
              <a:rPr sz="2904" spc="182" dirty="0">
                <a:solidFill>
                  <a:srgbClr val="3B3B3B"/>
                </a:solidFill>
                <a:latin typeface="Cambria"/>
                <a:cs typeface="Cambria"/>
              </a:rPr>
              <a:t>We </a:t>
            </a:r>
            <a:r>
              <a:rPr sz="2904" spc="227" dirty="0">
                <a:solidFill>
                  <a:srgbClr val="3B3B3B"/>
                </a:solidFill>
                <a:latin typeface="Cambria"/>
                <a:cs typeface="Cambria"/>
              </a:rPr>
              <a:t>know </a:t>
            </a:r>
            <a:r>
              <a:rPr sz="2904" spc="245" dirty="0">
                <a:solidFill>
                  <a:srgbClr val="3B3B3B"/>
                </a:solidFill>
                <a:latin typeface="Cambria"/>
                <a:cs typeface="Cambria"/>
              </a:rPr>
              <a:t>what </a:t>
            </a:r>
            <a:r>
              <a:rPr sz="2904" spc="195" dirty="0">
                <a:solidFill>
                  <a:srgbClr val="3B3B3B"/>
                </a:solidFill>
                <a:latin typeface="Cambria"/>
                <a:cs typeface="Cambria"/>
              </a:rPr>
              <a:t>to</a:t>
            </a:r>
            <a:r>
              <a:rPr sz="2904" spc="508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22" dirty="0">
                <a:solidFill>
                  <a:srgbClr val="3B3B3B"/>
                </a:solidFill>
                <a:latin typeface="Cambria"/>
                <a:cs typeface="Cambria"/>
              </a:rPr>
              <a:t>do</a:t>
            </a:r>
            <a:r>
              <a:rPr sz="2904" spc="29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154" dirty="0">
                <a:solidFill>
                  <a:srgbClr val="3B3B3B"/>
                </a:solidFill>
                <a:latin typeface="Cambria"/>
                <a:cs typeface="Cambria"/>
              </a:rPr>
              <a:t>if	</a:t>
            </a:r>
            <a:r>
              <a:rPr sz="2904" i="1" spc="163" dirty="0">
                <a:solidFill>
                  <a:srgbClr val="3B3B3B"/>
                </a:solidFill>
                <a:latin typeface="Georgia"/>
                <a:cs typeface="Georgia"/>
              </a:rPr>
              <a:t>multiple </a:t>
            </a:r>
            <a:r>
              <a:rPr sz="2904" spc="227" dirty="0">
                <a:solidFill>
                  <a:srgbClr val="3B3B3B"/>
                </a:solidFill>
                <a:latin typeface="Cambria"/>
                <a:cs typeface="Cambria"/>
              </a:rPr>
              <a:t>rules  </a:t>
            </a:r>
            <a:r>
              <a:rPr sz="2904" spc="290" dirty="0">
                <a:solidFill>
                  <a:srgbClr val="3B3B3B"/>
                </a:solidFill>
                <a:latin typeface="Cambria"/>
                <a:cs typeface="Cambria"/>
              </a:rPr>
              <a:t>match.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094"/>
              </a:spcBef>
            </a:pPr>
            <a:r>
              <a:rPr sz="2904" spc="263" dirty="0">
                <a:solidFill>
                  <a:srgbClr val="3B3B3B"/>
                </a:solidFill>
                <a:latin typeface="Cambria"/>
                <a:cs typeface="Cambria"/>
              </a:rPr>
              <a:t>What </a:t>
            </a:r>
            <a:r>
              <a:rPr sz="2904" spc="154" dirty="0">
                <a:solidFill>
                  <a:srgbClr val="3B3B3B"/>
                </a:solidFill>
                <a:latin typeface="Cambria"/>
                <a:cs typeface="Cambria"/>
              </a:rPr>
              <a:t>if </a:t>
            </a:r>
            <a:r>
              <a:rPr sz="2904" i="1" spc="163" dirty="0">
                <a:solidFill>
                  <a:srgbClr val="3B3B3B"/>
                </a:solidFill>
                <a:latin typeface="Georgia"/>
                <a:cs typeface="Georgia"/>
              </a:rPr>
              <a:t>nothing</a:t>
            </a:r>
            <a:r>
              <a:rPr sz="2904" i="1" spc="381" dirty="0">
                <a:solidFill>
                  <a:srgbClr val="3B3B3B"/>
                </a:solidFill>
                <a:latin typeface="Georgia"/>
                <a:cs typeface="Georgia"/>
              </a:rPr>
              <a:t> </a:t>
            </a:r>
            <a:r>
              <a:rPr sz="2904" spc="286" dirty="0">
                <a:solidFill>
                  <a:srgbClr val="3B3B3B"/>
                </a:solidFill>
                <a:latin typeface="Cambria"/>
                <a:cs typeface="Cambria"/>
              </a:rPr>
              <a:t>matches?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  <a:p>
            <a:pPr marL="11527" marR="4611">
              <a:lnSpc>
                <a:spcPts val="3394"/>
              </a:lnSpc>
              <a:spcBef>
                <a:spcPts val="1366"/>
              </a:spcBef>
            </a:pPr>
            <a:r>
              <a:rPr sz="2904" spc="218" dirty="0">
                <a:solidFill>
                  <a:srgbClr val="3B3B3B"/>
                </a:solidFill>
                <a:latin typeface="Cambria"/>
                <a:cs typeface="Cambria"/>
              </a:rPr>
              <a:t>Trick: </a:t>
            </a:r>
            <a:r>
              <a:rPr sz="2904" spc="254" dirty="0">
                <a:solidFill>
                  <a:srgbClr val="3B3B3B"/>
                </a:solidFill>
                <a:latin typeface="Cambria"/>
                <a:cs typeface="Cambria"/>
              </a:rPr>
              <a:t>Add </a:t>
            </a:r>
            <a:r>
              <a:rPr sz="2904" spc="313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904" spc="259" dirty="0">
                <a:solidFill>
                  <a:srgbClr val="3B3B3B"/>
                </a:solidFill>
                <a:latin typeface="Cambria"/>
                <a:cs typeface="Cambria"/>
              </a:rPr>
              <a:t>“catch-all” </a:t>
            </a:r>
            <a:r>
              <a:rPr sz="2904" spc="218" dirty="0">
                <a:solidFill>
                  <a:srgbClr val="3B3B3B"/>
                </a:solidFill>
                <a:latin typeface="Cambria"/>
                <a:cs typeface="Cambria"/>
              </a:rPr>
              <a:t>rule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that </a:t>
            </a:r>
            <a:r>
              <a:rPr sz="2904" spc="281" dirty="0">
                <a:solidFill>
                  <a:srgbClr val="3B3B3B"/>
                </a:solidFill>
                <a:latin typeface="Cambria"/>
                <a:cs typeface="Cambria"/>
              </a:rPr>
              <a:t>matches  </a:t>
            </a:r>
            <a:r>
              <a:rPr sz="2904" spc="241" dirty="0">
                <a:solidFill>
                  <a:srgbClr val="3B3B3B"/>
                </a:solidFill>
                <a:latin typeface="Cambria"/>
                <a:cs typeface="Cambria"/>
              </a:rPr>
              <a:t>any </a:t>
            </a:r>
            <a:r>
              <a:rPr sz="2904" spc="268" dirty="0">
                <a:solidFill>
                  <a:srgbClr val="3B3B3B"/>
                </a:solidFill>
                <a:latin typeface="Cambria"/>
                <a:cs typeface="Cambria"/>
              </a:rPr>
              <a:t>character and </a:t>
            </a:r>
            <a:r>
              <a:rPr sz="2904" spc="218" dirty="0">
                <a:solidFill>
                  <a:srgbClr val="3B3B3B"/>
                </a:solidFill>
                <a:latin typeface="Cambria"/>
                <a:cs typeface="Cambria"/>
              </a:rPr>
              <a:t>reports </a:t>
            </a:r>
            <a:r>
              <a:rPr sz="2904" spc="277" dirty="0">
                <a:solidFill>
                  <a:srgbClr val="3B3B3B"/>
                </a:solidFill>
                <a:latin typeface="Cambria"/>
                <a:cs typeface="Cambria"/>
              </a:rPr>
              <a:t>an</a:t>
            </a:r>
            <a:r>
              <a:rPr sz="2904" spc="417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177" dirty="0">
                <a:solidFill>
                  <a:srgbClr val="3B3B3B"/>
                </a:solidFill>
                <a:latin typeface="Cambria"/>
                <a:cs typeface="Cambria"/>
              </a:rPr>
              <a:t>error.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6688939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9664" y="503689"/>
            <a:ext cx="6081721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404" dirty="0"/>
              <a:t>Challenges </a:t>
            </a:r>
            <a:r>
              <a:rPr sz="3993" spc="250" dirty="0"/>
              <a:t>in</a:t>
            </a:r>
            <a:r>
              <a:rPr sz="3993" spc="322" dirty="0"/>
              <a:t> </a:t>
            </a:r>
            <a:r>
              <a:rPr sz="3993" spc="422" dirty="0"/>
              <a:t>Scanning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715538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4188" y="41701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2059474" y="1343143"/>
            <a:ext cx="9986378" cy="3075805"/>
          </a:xfrm>
          <a:prstGeom prst="rect">
            <a:avLst/>
          </a:prstGeom>
        </p:spPr>
        <p:txBody>
          <a:bodyPr vert="horz" wrap="square" lIns="0" tIns="125058" rIns="0" bIns="0" rtlCol="0">
            <a:spAutoFit/>
          </a:bodyPr>
          <a:lstStyle/>
          <a:p>
            <a:pPr marL="402852" marR="4611">
              <a:lnSpc>
                <a:spcPts val="3384"/>
              </a:lnSpc>
              <a:spcBef>
                <a:spcPts val="286"/>
              </a:spcBef>
            </a:pPr>
            <a:r>
              <a:rPr spc="327" dirty="0">
                <a:solidFill>
                  <a:srgbClr val="0000FF"/>
                </a:solidFill>
              </a:rPr>
              <a:t>How </a:t>
            </a:r>
            <a:r>
              <a:rPr spc="222" dirty="0">
                <a:solidFill>
                  <a:srgbClr val="0000FF"/>
                </a:solidFill>
              </a:rPr>
              <a:t>do </a:t>
            </a:r>
            <a:r>
              <a:rPr spc="268" dirty="0">
                <a:solidFill>
                  <a:srgbClr val="0000FF"/>
                </a:solidFill>
              </a:rPr>
              <a:t>we </a:t>
            </a:r>
            <a:r>
              <a:rPr spc="245" dirty="0">
                <a:solidFill>
                  <a:srgbClr val="0000FF"/>
                </a:solidFill>
              </a:rPr>
              <a:t>determine which </a:t>
            </a:r>
            <a:r>
              <a:rPr spc="263" dirty="0">
                <a:solidFill>
                  <a:srgbClr val="0000FF"/>
                </a:solidFill>
              </a:rPr>
              <a:t>lexemes are  </a:t>
            </a:r>
            <a:r>
              <a:rPr spc="250" dirty="0">
                <a:solidFill>
                  <a:srgbClr val="0000FF"/>
                </a:solidFill>
              </a:rPr>
              <a:t>associated </a:t>
            </a:r>
            <a:r>
              <a:rPr spc="200" dirty="0">
                <a:solidFill>
                  <a:srgbClr val="0000FF"/>
                </a:solidFill>
              </a:rPr>
              <a:t>with </a:t>
            </a:r>
            <a:r>
              <a:rPr spc="304" dirty="0">
                <a:solidFill>
                  <a:srgbClr val="0000FF"/>
                </a:solidFill>
              </a:rPr>
              <a:t>each</a:t>
            </a:r>
            <a:r>
              <a:rPr spc="386" dirty="0">
                <a:solidFill>
                  <a:srgbClr val="0000FF"/>
                </a:solidFill>
              </a:rPr>
              <a:t> </a:t>
            </a:r>
            <a:r>
              <a:rPr spc="245" dirty="0">
                <a:solidFill>
                  <a:srgbClr val="0000FF"/>
                </a:solidFill>
              </a:rPr>
              <a:t>token?</a:t>
            </a:r>
          </a:p>
          <a:p>
            <a:pPr marL="402852" marR="311792">
              <a:lnSpc>
                <a:spcPts val="3384"/>
              </a:lnSpc>
              <a:spcBef>
                <a:spcPts val="1289"/>
              </a:spcBef>
            </a:pPr>
            <a:r>
              <a:rPr spc="277" dirty="0">
                <a:solidFill>
                  <a:srgbClr val="0000FF"/>
                </a:solidFill>
              </a:rPr>
              <a:t>When </a:t>
            </a:r>
            <a:r>
              <a:rPr spc="245" dirty="0">
                <a:solidFill>
                  <a:srgbClr val="0000FF"/>
                </a:solidFill>
              </a:rPr>
              <a:t>there </a:t>
            </a:r>
            <a:r>
              <a:rPr spc="263" dirty="0">
                <a:solidFill>
                  <a:srgbClr val="0000FF"/>
                </a:solidFill>
              </a:rPr>
              <a:t>are </a:t>
            </a:r>
            <a:r>
              <a:rPr spc="213" dirty="0">
                <a:solidFill>
                  <a:srgbClr val="0000FF"/>
                </a:solidFill>
              </a:rPr>
              <a:t>multiple </a:t>
            </a:r>
            <a:r>
              <a:rPr spc="241" dirty="0">
                <a:solidFill>
                  <a:srgbClr val="0000FF"/>
                </a:solidFill>
              </a:rPr>
              <a:t>ways </a:t>
            </a:r>
            <a:r>
              <a:rPr spc="268" dirty="0">
                <a:solidFill>
                  <a:srgbClr val="0000FF"/>
                </a:solidFill>
              </a:rPr>
              <a:t>we </a:t>
            </a:r>
            <a:r>
              <a:rPr spc="236" dirty="0">
                <a:solidFill>
                  <a:srgbClr val="0000FF"/>
                </a:solidFill>
              </a:rPr>
              <a:t>could  </a:t>
            </a:r>
            <a:r>
              <a:rPr spc="286" dirty="0">
                <a:solidFill>
                  <a:srgbClr val="0000FF"/>
                </a:solidFill>
              </a:rPr>
              <a:t>scan </a:t>
            </a:r>
            <a:r>
              <a:rPr spc="245" dirty="0">
                <a:solidFill>
                  <a:srgbClr val="0000FF"/>
                </a:solidFill>
              </a:rPr>
              <a:t>the </a:t>
            </a:r>
            <a:r>
              <a:rPr spc="227" dirty="0">
                <a:solidFill>
                  <a:srgbClr val="0000FF"/>
                </a:solidFill>
              </a:rPr>
              <a:t>input, </a:t>
            </a:r>
            <a:r>
              <a:rPr spc="236" dirty="0">
                <a:solidFill>
                  <a:srgbClr val="0000FF"/>
                </a:solidFill>
              </a:rPr>
              <a:t>how </a:t>
            </a:r>
            <a:r>
              <a:rPr spc="222" dirty="0">
                <a:solidFill>
                  <a:srgbClr val="0000FF"/>
                </a:solidFill>
              </a:rPr>
              <a:t>do </a:t>
            </a:r>
            <a:r>
              <a:rPr spc="268" dirty="0">
                <a:solidFill>
                  <a:srgbClr val="0000FF"/>
                </a:solidFill>
              </a:rPr>
              <a:t>we </a:t>
            </a:r>
            <a:r>
              <a:rPr spc="231" dirty="0">
                <a:solidFill>
                  <a:srgbClr val="0000FF"/>
                </a:solidFill>
              </a:rPr>
              <a:t>know </a:t>
            </a:r>
            <a:r>
              <a:rPr spc="245" dirty="0">
                <a:solidFill>
                  <a:srgbClr val="0000FF"/>
                </a:solidFill>
              </a:rPr>
              <a:t>which  </a:t>
            </a:r>
            <a:r>
              <a:rPr spc="250" dirty="0">
                <a:solidFill>
                  <a:srgbClr val="0000FF"/>
                </a:solidFill>
              </a:rPr>
              <a:t>one </a:t>
            </a:r>
            <a:r>
              <a:rPr spc="195" dirty="0">
                <a:solidFill>
                  <a:srgbClr val="0000FF"/>
                </a:solidFill>
              </a:rPr>
              <a:t>to</a:t>
            </a:r>
            <a:r>
              <a:rPr spc="304" dirty="0">
                <a:solidFill>
                  <a:srgbClr val="0000FF"/>
                </a:solidFill>
              </a:rPr>
              <a:t> </a:t>
            </a:r>
            <a:r>
              <a:rPr spc="250" dirty="0">
                <a:solidFill>
                  <a:srgbClr val="0000FF"/>
                </a:solidFill>
              </a:rPr>
              <a:t>pick?</a:t>
            </a:r>
          </a:p>
          <a:p>
            <a:pPr marL="402852" marR="1119801">
              <a:lnSpc>
                <a:spcPts val="3384"/>
              </a:lnSpc>
              <a:spcBef>
                <a:spcPts val="1289"/>
              </a:spcBef>
            </a:pPr>
            <a:r>
              <a:rPr spc="327" dirty="0"/>
              <a:t>How </a:t>
            </a:r>
            <a:r>
              <a:rPr spc="222" dirty="0"/>
              <a:t>do </a:t>
            </a:r>
            <a:r>
              <a:rPr spc="268" dirty="0"/>
              <a:t>we </a:t>
            </a:r>
            <a:r>
              <a:rPr spc="250" dirty="0"/>
              <a:t>address </a:t>
            </a:r>
            <a:r>
              <a:rPr spc="254" dirty="0"/>
              <a:t>these </a:t>
            </a:r>
            <a:r>
              <a:rPr spc="263" dirty="0"/>
              <a:t>concerns  </a:t>
            </a:r>
            <a:r>
              <a:rPr spc="218" dirty="0"/>
              <a:t>efficiently?</a:t>
            </a:r>
          </a:p>
        </p:txBody>
      </p:sp>
    </p:spTree>
    <p:extLst>
      <p:ext uri="{BB962C8B-B14F-4D97-AF65-F5344CB8AC3E}">
        <p14:creationId xmlns:p14="http://schemas.microsoft.com/office/powerpoint/2010/main" val="40816742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12506" y="503689"/>
            <a:ext cx="1364108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549" dirty="0"/>
              <a:t>D</a:t>
            </a:r>
            <a:r>
              <a:rPr sz="3993" spc="286" dirty="0"/>
              <a:t>F</a:t>
            </a:r>
            <a:r>
              <a:rPr sz="3993" spc="359" dirty="0"/>
              <a:t>As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717843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2059474" y="1343143"/>
            <a:ext cx="9986378" cy="2037059"/>
          </a:xfrm>
          <a:prstGeom prst="rect">
            <a:avLst/>
          </a:prstGeom>
        </p:spPr>
        <p:txBody>
          <a:bodyPr vert="horz" wrap="square" lIns="0" tIns="125058" rIns="0" bIns="0" rtlCol="0">
            <a:spAutoFit/>
          </a:bodyPr>
          <a:lstStyle/>
          <a:p>
            <a:pPr marL="402852" marR="4611">
              <a:lnSpc>
                <a:spcPts val="3384"/>
              </a:lnSpc>
              <a:spcBef>
                <a:spcPts val="286"/>
              </a:spcBef>
            </a:pPr>
            <a:r>
              <a:rPr spc="259" dirty="0"/>
              <a:t>The automata </a:t>
            </a:r>
            <a:r>
              <a:rPr spc="222" dirty="0"/>
              <a:t>we've </a:t>
            </a:r>
            <a:r>
              <a:rPr spc="268" dirty="0"/>
              <a:t>seen </a:t>
            </a:r>
            <a:r>
              <a:rPr spc="222" dirty="0"/>
              <a:t>so </a:t>
            </a:r>
            <a:r>
              <a:rPr spc="227" dirty="0"/>
              <a:t>far </a:t>
            </a:r>
            <a:r>
              <a:rPr spc="259" dirty="0"/>
              <a:t>have </a:t>
            </a:r>
            <a:r>
              <a:rPr spc="191" dirty="0"/>
              <a:t>all  </a:t>
            </a:r>
            <a:r>
              <a:rPr spc="277" dirty="0"/>
              <a:t>been </a:t>
            </a:r>
            <a:r>
              <a:rPr spc="322" dirty="0"/>
              <a:t>NFAs.</a:t>
            </a:r>
          </a:p>
          <a:p>
            <a:pPr marL="402852" marR="355017">
              <a:lnSpc>
                <a:spcPts val="3394"/>
              </a:lnSpc>
              <a:spcBef>
                <a:spcPts val="1307"/>
              </a:spcBef>
            </a:pPr>
            <a:r>
              <a:rPr spc="286" dirty="0"/>
              <a:t>A </a:t>
            </a:r>
            <a:r>
              <a:rPr b="1" spc="417" dirty="0">
                <a:solidFill>
                  <a:srgbClr val="0000FF"/>
                </a:solidFill>
                <a:latin typeface="Trebuchet MS"/>
                <a:cs typeface="Trebuchet MS"/>
              </a:rPr>
              <a:t>DFA </a:t>
            </a:r>
            <a:r>
              <a:rPr spc="177" dirty="0"/>
              <a:t>is </a:t>
            </a:r>
            <a:r>
              <a:rPr spc="195" dirty="0"/>
              <a:t>like </a:t>
            </a:r>
            <a:r>
              <a:rPr spc="277" dirty="0"/>
              <a:t>an </a:t>
            </a:r>
            <a:r>
              <a:rPr spc="345" dirty="0"/>
              <a:t>NFA, </a:t>
            </a:r>
            <a:r>
              <a:rPr spc="236" dirty="0"/>
              <a:t>but </a:t>
            </a:r>
            <a:r>
              <a:rPr spc="200" dirty="0"/>
              <a:t>with</a:t>
            </a:r>
            <a:r>
              <a:rPr spc="86" dirty="0"/>
              <a:t> </a:t>
            </a:r>
            <a:r>
              <a:rPr spc="231" dirty="0"/>
              <a:t>tighter  </a:t>
            </a:r>
            <a:r>
              <a:rPr spc="208" dirty="0"/>
              <a:t>restrictions: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456073" y="3733287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cs typeface="Calibri"/>
              </a:rPr>
              <a:t>●</a:t>
            </a:r>
            <a:endParaRPr sz="1135"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56073" y="4615030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cs typeface="Calibri"/>
              </a:rPr>
              <a:t>●</a:t>
            </a:r>
            <a:endParaRPr sz="1135">
              <a:solidFill>
                <a:prstClr val="black"/>
              </a:solidFill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49987" y="3626095"/>
            <a:ext cx="5794722" cy="1287501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lnSpc>
                <a:spcPts val="2999"/>
              </a:lnSpc>
              <a:spcBef>
                <a:spcPts val="91"/>
              </a:spcBef>
            </a:pP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Every </a:t>
            </a:r>
            <a:r>
              <a:rPr sz="2541" spc="208" dirty="0">
                <a:solidFill>
                  <a:srgbClr val="3B3B3B"/>
                </a:solidFill>
                <a:latin typeface="Cambria"/>
                <a:cs typeface="Cambria"/>
              </a:rPr>
              <a:t>state </a:t>
            </a:r>
            <a:r>
              <a:rPr sz="2541" spc="222" dirty="0">
                <a:solidFill>
                  <a:srgbClr val="3B3B3B"/>
                </a:solidFill>
                <a:latin typeface="Cambria"/>
                <a:cs typeface="Cambria"/>
              </a:rPr>
              <a:t>must </a:t>
            </a:r>
            <a:r>
              <a:rPr sz="2541" spc="227" dirty="0">
                <a:solidFill>
                  <a:srgbClr val="3B3B3B"/>
                </a:solidFill>
                <a:latin typeface="Cambria"/>
                <a:cs typeface="Cambria"/>
              </a:rPr>
              <a:t>have </a:t>
            </a:r>
            <a:r>
              <a:rPr sz="2541" b="1" spc="182" dirty="0">
                <a:solidFill>
                  <a:srgbClr val="0000FF"/>
                </a:solidFill>
                <a:latin typeface="Trebuchet MS"/>
                <a:cs typeface="Trebuchet MS"/>
              </a:rPr>
              <a:t>exactly</a:t>
            </a:r>
            <a:r>
              <a:rPr sz="2541" b="1" spc="177" dirty="0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sz="2541" b="1" spc="245" dirty="0">
                <a:solidFill>
                  <a:srgbClr val="0000FF"/>
                </a:solidFill>
                <a:latin typeface="Trebuchet MS"/>
                <a:cs typeface="Trebuchet MS"/>
              </a:rPr>
              <a:t>one</a:t>
            </a:r>
            <a:endParaRPr sz="2541">
              <a:solidFill>
                <a:prstClr val="black"/>
              </a:solidFill>
              <a:latin typeface="Trebuchet MS"/>
              <a:cs typeface="Trebuchet MS"/>
            </a:endParaRPr>
          </a:p>
          <a:p>
            <a:pPr marL="11527">
              <a:lnSpc>
                <a:spcPts val="2999"/>
              </a:lnSpc>
            </a:pPr>
            <a:r>
              <a:rPr sz="2541" spc="177" dirty="0">
                <a:solidFill>
                  <a:srgbClr val="3B3B3B"/>
                </a:solidFill>
                <a:latin typeface="Cambria"/>
                <a:cs typeface="Cambria"/>
              </a:rPr>
              <a:t>transition </a:t>
            </a:r>
            <a:r>
              <a:rPr sz="2541" spc="204" dirty="0">
                <a:solidFill>
                  <a:srgbClr val="3B3B3B"/>
                </a:solidFill>
                <a:latin typeface="Cambria"/>
                <a:cs typeface="Cambria"/>
              </a:rPr>
              <a:t>defined </a:t>
            </a:r>
            <a:r>
              <a:rPr sz="2541" spc="163" dirty="0">
                <a:solidFill>
                  <a:srgbClr val="3B3B3B"/>
                </a:solidFill>
                <a:latin typeface="Cambria"/>
                <a:cs typeface="Cambria"/>
              </a:rPr>
              <a:t>for </a:t>
            </a:r>
            <a:r>
              <a:rPr sz="2541" spc="195" dirty="0">
                <a:solidFill>
                  <a:srgbClr val="3B3B3B"/>
                </a:solidFill>
                <a:latin typeface="Cambria"/>
                <a:cs typeface="Cambria"/>
              </a:rPr>
              <a:t>every</a:t>
            </a:r>
            <a:r>
              <a:rPr sz="2541" spc="37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159" dirty="0">
                <a:solidFill>
                  <a:srgbClr val="3B3B3B"/>
                </a:solidFill>
                <a:latin typeface="Cambria"/>
                <a:cs typeface="Cambria"/>
              </a:rPr>
              <a:t>letter.</a:t>
            </a:r>
            <a:endParaRPr sz="2541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926"/>
              </a:spcBef>
            </a:pPr>
            <a:r>
              <a:rPr sz="2541" spc="154" dirty="0">
                <a:solidFill>
                  <a:srgbClr val="3B3B3B"/>
                </a:solidFill>
                <a:latin typeface="Arial"/>
                <a:cs typeface="Arial"/>
              </a:rPr>
              <a:t>ε</a:t>
            </a:r>
            <a:r>
              <a:rPr sz="2541" spc="154" dirty="0">
                <a:solidFill>
                  <a:srgbClr val="3B3B3B"/>
                </a:solidFill>
                <a:latin typeface="Cambria"/>
                <a:cs typeface="Cambria"/>
              </a:rPr>
              <a:t>-moves </a:t>
            </a:r>
            <a:r>
              <a:rPr sz="2541" spc="227" dirty="0">
                <a:solidFill>
                  <a:srgbClr val="3B3B3B"/>
                </a:solidFill>
                <a:latin typeface="Cambria"/>
                <a:cs typeface="Cambria"/>
              </a:rPr>
              <a:t>are </a:t>
            </a:r>
            <a:r>
              <a:rPr sz="2541" spc="182" dirty="0">
                <a:solidFill>
                  <a:srgbClr val="3B3B3B"/>
                </a:solidFill>
                <a:latin typeface="Cambria"/>
                <a:cs typeface="Cambria"/>
              </a:rPr>
              <a:t>not</a:t>
            </a:r>
            <a:r>
              <a:rPr sz="2541" spc="340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204" dirty="0">
                <a:solidFill>
                  <a:srgbClr val="3B3B3B"/>
                </a:solidFill>
                <a:latin typeface="Cambria"/>
                <a:cs typeface="Cambria"/>
              </a:rPr>
              <a:t>allowed.</a:t>
            </a:r>
            <a:endParaRPr sz="2541">
              <a:solidFill>
                <a:prstClr val="black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7349045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9664" y="503689"/>
            <a:ext cx="6081721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404" dirty="0"/>
              <a:t>Challenges </a:t>
            </a:r>
            <a:r>
              <a:rPr sz="3993" spc="250" dirty="0"/>
              <a:t>in</a:t>
            </a:r>
            <a:r>
              <a:rPr sz="3993" spc="322" dirty="0"/>
              <a:t> </a:t>
            </a:r>
            <a:r>
              <a:rPr sz="3993" spc="422" dirty="0"/>
              <a:t>Scanning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715538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4188" y="41701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2059474" y="1343143"/>
            <a:ext cx="9986378" cy="3075805"/>
          </a:xfrm>
          <a:prstGeom prst="rect">
            <a:avLst/>
          </a:prstGeom>
        </p:spPr>
        <p:txBody>
          <a:bodyPr vert="horz" wrap="square" lIns="0" tIns="125058" rIns="0" bIns="0" rtlCol="0">
            <a:spAutoFit/>
          </a:bodyPr>
          <a:lstStyle/>
          <a:p>
            <a:pPr marL="402852" marR="4611">
              <a:lnSpc>
                <a:spcPts val="3384"/>
              </a:lnSpc>
              <a:spcBef>
                <a:spcPts val="286"/>
              </a:spcBef>
            </a:pPr>
            <a:r>
              <a:rPr spc="327" dirty="0">
                <a:solidFill>
                  <a:srgbClr val="0000FF"/>
                </a:solidFill>
              </a:rPr>
              <a:t>How </a:t>
            </a:r>
            <a:r>
              <a:rPr spc="222" dirty="0">
                <a:solidFill>
                  <a:srgbClr val="0000FF"/>
                </a:solidFill>
              </a:rPr>
              <a:t>do </a:t>
            </a:r>
            <a:r>
              <a:rPr spc="268" dirty="0">
                <a:solidFill>
                  <a:srgbClr val="0000FF"/>
                </a:solidFill>
              </a:rPr>
              <a:t>we </a:t>
            </a:r>
            <a:r>
              <a:rPr spc="245" dirty="0">
                <a:solidFill>
                  <a:srgbClr val="0000FF"/>
                </a:solidFill>
              </a:rPr>
              <a:t>determine which </a:t>
            </a:r>
            <a:r>
              <a:rPr spc="263" dirty="0">
                <a:solidFill>
                  <a:srgbClr val="0000FF"/>
                </a:solidFill>
              </a:rPr>
              <a:t>lexemes are  </a:t>
            </a:r>
            <a:r>
              <a:rPr spc="250" dirty="0">
                <a:solidFill>
                  <a:srgbClr val="0000FF"/>
                </a:solidFill>
              </a:rPr>
              <a:t>associated </a:t>
            </a:r>
            <a:r>
              <a:rPr spc="200" dirty="0">
                <a:solidFill>
                  <a:srgbClr val="0000FF"/>
                </a:solidFill>
              </a:rPr>
              <a:t>with </a:t>
            </a:r>
            <a:r>
              <a:rPr spc="304" dirty="0">
                <a:solidFill>
                  <a:srgbClr val="0000FF"/>
                </a:solidFill>
              </a:rPr>
              <a:t>each</a:t>
            </a:r>
            <a:r>
              <a:rPr spc="386" dirty="0">
                <a:solidFill>
                  <a:srgbClr val="0000FF"/>
                </a:solidFill>
              </a:rPr>
              <a:t> </a:t>
            </a:r>
            <a:r>
              <a:rPr spc="245" dirty="0">
                <a:solidFill>
                  <a:srgbClr val="0000FF"/>
                </a:solidFill>
              </a:rPr>
              <a:t>token?</a:t>
            </a:r>
          </a:p>
          <a:p>
            <a:pPr marL="402852" marR="311792">
              <a:lnSpc>
                <a:spcPts val="3384"/>
              </a:lnSpc>
              <a:spcBef>
                <a:spcPts val="1289"/>
              </a:spcBef>
            </a:pPr>
            <a:r>
              <a:rPr spc="277" dirty="0">
                <a:solidFill>
                  <a:srgbClr val="0000FF"/>
                </a:solidFill>
              </a:rPr>
              <a:t>When </a:t>
            </a:r>
            <a:r>
              <a:rPr spc="245" dirty="0">
                <a:solidFill>
                  <a:srgbClr val="0000FF"/>
                </a:solidFill>
              </a:rPr>
              <a:t>there </a:t>
            </a:r>
            <a:r>
              <a:rPr spc="263" dirty="0">
                <a:solidFill>
                  <a:srgbClr val="0000FF"/>
                </a:solidFill>
              </a:rPr>
              <a:t>are </a:t>
            </a:r>
            <a:r>
              <a:rPr spc="213" dirty="0">
                <a:solidFill>
                  <a:srgbClr val="0000FF"/>
                </a:solidFill>
              </a:rPr>
              <a:t>multiple </a:t>
            </a:r>
            <a:r>
              <a:rPr spc="241" dirty="0">
                <a:solidFill>
                  <a:srgbClr val="0000FF"/>
                </a:solidFill>
              </a:rPr>
              <a:t>ways </a:t>
            </a:r>
            <a:r>
              <a:rPr spc="268" dirty="0">
                <a:solidFill>
                  <a:srgbClr val="0000FF"/>
                </a:solidFill>
              </a:rPr>
              <a:t>we </a:t>
            </a:r>
            <a:r>
              <a:rPr spc="236" dirty="0">
                <a:solidFill>
                  <a:srgbClr val="0000FF"/>
                </a:solidFill>
              </a:rPr>
              <a:t>could  </a:t>
            </a:r>
            <a:r>
              <a:rPr spc="286" dirty="0">
                <a:solidFill>
                  <a:srgbClr val="0000FF"/>
                </a:solidFill>
              </a:rPr>
              <a:t>scan </a:t>
            </a:r>
            <a:r>
              <a:rPr spc="245" dirty="0">
                <a:solidFill>
                  <a:srgbClr val="0000FF"/>
                </a:solidFill>
              </a:rPr>
              <a:t>the </a:t>
            </a:r>
            <a:r>
              <a:rPr spc="227" dirty="0">
                <a:solidFill>
                  <a:srgbClr val="0000FF"/>
                </a:solidFill>
              </a:rPr>
              <a:t>input, </a:t>
            </a:r>
            <a:r>
              <a:rPr spc="236" dirty="0">
                <a:solidFill>
                  <a:srgbClr val="0000FF"/>
                </a:solidFill>
              </a:rPr>
              <a:t>how </a:t>
            </a:r>
            <a:r>
              <a:rPr spc="222" dirty="0">
                <a:solidFill>
                  <a:srgbClr val="0000FF"/>
                </a:solidFill>
              </a:rPr>
              <a:t>do </a:t>
            </a:r>
            <a:r>
              <a:rPr spc="268" dirty="0">
                <a:solidFill>
                  <a:srgbClr val="0000FF"/>
                </a:solidFill>
              </a:rPr>
              <a:t>we </a:t>
            </a:r>
            <a:r>
              <a:rPr spc="231" dirty="0">
                <a:solidFill>
                  <a:srgbClr val="0000FF"/>
                </a:solidFill>
              </a:rPr>
              <a:t>know </a:t>
            </a:r>
            <a:r>
              <a:rPr spc="245" dirty="0">
                <a:solidFill>
                  <a:srgbClr val="0000FF"/>
                </a:solidFill>
              </a:rPr>
              <a:t>which  </a:t>
            </a:r>
            <a:r>
              <a:rPr spc="250" dirty="0">
                <a:solidFill>
                  <a:srgbClr val="0000FF"/>
                </a:solidFill>
              </a:rPr>
              <a:t>one </a:t>
            </a:r>
            <a:r>
              <a:rPr spc="195" dirty="0">
                <a:solidFill>
                  <a:srgbClr val="0000FF"/>
                </a:solidFill>
              </a:rPr>
              <a:t>to</a:t>
            </a:r>
            <a:r>
              <a:rPr spc="304" dirty="0">
                <a:solidFill>
                  <a:srgbClr val="0000FF"/>
                </a:solidFill>
              </a:rPr>
              <a:t> </a:t>
            </a:r>
            <a:r>
              <a:rPr spc="250" dirty="0">
                <a:solidFill>
                  <a:srgbClr val="0000FF"/>
                </a:solidFill>
              </a:rPr>
              <a:t>pick?</a:t>
            </a:r>
          </a:p>
          <a:p>
            <a:pPr marL="402852" marR="1119801">
              <a:lnSpc>
                <a:spcPts val="3384"/>
              </a:lnSpc>
              <a:spcBef>
                <a:spcPts val="1289"/>
              </a:spcBef>
            </a:pPr>
            <a:r>
              <a:rPr spc="327" dirty="0">
                <a:solidFill>
                  <a:srgbClr val="0070C0"/>
                </a:solidFill>
              </a:rPr>
              <a:t>How </a:t>
            </a:r>
            <a:r>
              <a:rPr spc="222" dirty="0">
                <a:solidFill>
                  <a:srgbClr val="0070C0"/>
                </a:solidFill>
              </a:rPr>
              <a:t>do </a:t>
            </a:r>
            <a:r>
              <a:rPr spc="268" dirty="0">
                <a:solidFill>
                  <a:srgbClr val="0070C0"/>
                </a:solidFill>
              </a:rPr>
              <a:t>we </a:t>
            </a:r>
            <a:r>
              <a:rPr spc="250" dirty="0">
                <a:solidFill>
                  <a:srgbClr val="0070C0"/>
                </a:solidFill>
              </a:rPr>
              <a:t>address </a:t>
            </a:r>
            <a:r>
              <a:rPr spc="254" dirty="0">
                <a:solidFill>
                  <a:srgbClr val="0070C0"/>
                </a:solidFill>
              </a:rPr>
              <a:t>these </a:t>
            </a:r>
            <a:r>
              <a:rPr spc="263" dirty="0">
                <a:solidFill>
                  <a:srgbClr val="0070C0"/>
                </a:solidFill>
              </a:rPr>
              <a:t>concerns  </a:t>
            </a:r>
            <a:r>
              <a:rPr spc="218" dirty="0">
                <a:solidFill>
                  <a:srgbClr val="0070C0"/>
                </a:solidFill>
              </a:rPr>
              <a:t>efficiently?</a:t>
            </a:r>
          </a:p>
        </p:txBody>
      </p:sp>
    </p:spTree>
    <p:extLst>
      <p:ext uri="{BB962C8B-B14F-4D97-AF65-F5344CB8AC3E}">
        <p14:creationId xmlns:p14="http://schemas.microsoft.com/office/powerpoint/2010/main" val="13723201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8415" y="503689"/>
            <a:ext cx="5908253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45" dirty="0"/>
              <a:t>Performance</a:t>
            </a:r>
            <a:r>
              <a:rPr sz="3993" spc="349" dirty="0"/>
              <a:t> </a:t>
            </a:r>
            <a:r>
              <a:rPr sz="3993" spc="404" dirty="0"/>
              <a:t>Concerns</a:t>
            </a:r>
            <a:endParaRPr sz="3993"/>
          </a:p>
        </p:txBody>
      </p:sp>
      <p:sp>
        <p:nvSpPr>
          <p:cNvPr id="3" name="object 3"/>
          <p:cNvSpPr txBox="1"/>
          <p:nvPr/>
        </p:nvSpPr>
        <p:spPr>
          <a:xfrm>
            <a:off x="2064188" y="1692025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4188" y="2715538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58102" y="1568696"/>
            <a:ext cx="6934648" cy="1496677"/>
          </a:xfrm>
          <a:prstGeom prst="rect">
            <a:avLst/>
          </a:prstGeom>
        </p:spPr>
        <p:txBody>
          <a:bodyPr vert="horz" wrap="square" lIns="0" tIns="36307" rIns="0" bIns="0" rtlCol="0">
            <a:spAutoFit/>
          </a:bodyPr>
          <a:lstStyle/>
          <a:p>
            <a:pPr marL="11527" marR="4611">
              <a:lnSpc>
                <a:spcPts val="3384"/>
              </a:lnSpc>
              <a:spcBef>
                <a:spcPts val="286"/>
              </a:spcBef>
            </a:pPr>
            <a:r>
              <a:rPr sz="2904" spc="259" dirty="0">
                <a:solidFill>
                  <a:srgbClr val="3B3B3B"/>
                </a:solidFill>
                <a:latin typeface="Cambria"/>
                <a:cs typeface="Cambria"/>
              </a:rPr>
              <a:t>The </a:t>
            </a:r>
            <a:r>
              <a:rPr sz="2904" spc="236" dirty="0">
                <a:solidFill>
                  <a:srgbClr val="3B3B3B"/>
                </a:solidFill>
                <a:latin typeface="Cambria"/>
                <a:cs typeface="Cambria"/>
              </a:rPr>
              <a:t>NFA-to-DFA </a:t>
            </a:r>
            <a:r>
              <a:rPr sz="2904" spc="227" dirty="0">
                <a:solidFill>
                  <a:srgbClr val="3B3B3B"/>
                </a:solidFill>
                <a:latin typeface="Cambria"/>
                <a:cs typeface="Cambria"/>
              </a:rPr>
              <a:t>construction </a:t>
            </a:r>
            <a:r>
              <a:rPr sz="2904" spc="300" dirty="0">
                <a:solidFill>
                  <a:srgbClr val="3B3B3B"/>
                </a:solidFill>
                <a:latin typeface="Cambria"/>
                <a:cs typeface="Cambria"/>
              </a:rPr>
              <a:t>can  </a:t>
            </a:r>
            <a:r>
              <a:rPr sz="2904" spc="231" dirty="0">
                <a:solidFill>
                  <a:srgbClr val="3B3B3B"/>
                </a:solidFill>
                <a:latin typeface="Cambria"/>
                <a:cs typeface="Cambria"/>
              </a:rPr>
              <a:t>introduce </a:t>
            </a:r>
            <a:r>
              <a:rPr sz="2904" i="1" spc="154" dirty="0">
                <a:solidFill>
                  <a:srgbClr val="3B3B3B"/>
                </a:solidFill>
                <a:latin typeface="Georgia"/>
                <a:cs typeface="Georgia"/>
              </a:rPr>
              <a:t>exponentially </a:t>
            </a:r>
            <a:r>
              <a:rPr sz="2904" spc="268" dirty="0">
                <a:solidFill>
                  <a:srgbClr val="3B3B3B"/>
                </a:solidFill>
                <a:latin typeface="Cambria"/>
                <a:cs typeface="Cambria"/>
              </a:rPr>
              <a:t>many</a:t>
            </a:r>
            <a:r>
              <a:rPr sz="2904" spc="394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54" dirty="0">
                <a:solidFill>
                  <a:srgbClr val="3B3B3B"/>
                </a:solidFill>
                <a:latin typeface="Cambria"/>
                <a:cs typeface="Cambria"/>
              </a:rPr>
              <a:t>states.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  <a:p>
            <a:pPr marL="11527">
              <a:spcBef>
                <a:spcPts val="1094"/>
              </a:spcBef>
            </a:pPr>
            <a:r>
              <a:rPr sz="2904" spc="185" dirty="0">
                <a:solidFill>
                  <a:srgbClr val="3B3B3B"/>
                </a:solidFill>
                <a:latin typeface="Cambria"/>
                <a:cs typeface="Cambria"/>
              </a:rPr>
              <a:t>Time/memory</a:t>
            </a:r>
            <a:r>
              <a:rPr sz="2904" spc="277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22" dirty="0">
                <a:solidFill>
                  <a:srgbClr val="3B3B3B"/>
                </a:solidFill>
                <a:latin typeface="Cambria"/>
                <a:cs typeface="Cambria"/>
              </a:rPr>
              <a:t>tradeoff: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56073" y="3296450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cs typeface="Calibri"/>
              </a:rPr>
              <a:t>●</a:t>
            </a:r>
            <a:endParaRPr sz="1135"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56073" y="3801290"/>
            <a:ext cx="138889" cy="187466"/>
          </a:xfrm>
          <a:prstGeom prst="rect">
            <a:avLst/>
          </a:prstGeom>
        </p:spPr>
        <p:txBody>
          <a:bodyPr vert="horz" wrap="square" lIns="0" tIns="12679" rIns="0" bIns="0" rtlCol="0">
            <a:spAutoFit/>
          </a:bodyPr>
          <a:lstStyle/>
          <a:p>
            <a:pPr marL="11527">
              <a:spcBef>
                <a:spcPts val="100"/>
              </a:spcBef>
            </a:pPr>
            <a:r>
              <a:rPr sz="1135" spc="222" dirty="0">
                <a:solidFill>
                  <a:srgbClr val="3B3B3B"/>
                </a:solidFill>
                <a:cs typeface="Calibri"/>
              </a:rPr>
              <a:t>●</a:t>
            </a:r>
            <a:endParaRPr sz="1135">
              <a:solidFill>
                <a:prstClr val="black"/>
              </a:solidFill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49987" y="3069387"/>
            <a:ext cx="6579646" cy="1027617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 marR="4611">
              <a:lnSpc>
                <a:spcPct val="130400"/>
              </a:lnSpc>
              <a:spcBef>
                <a:spcPts val="86"/>
              </a:spcBef>
            </a:pPr>
            <a:r>
              <a:rPr sz="2541" spc="200" dirty="0">
                <a:solidFill>
                  <a:srgbClr val="3B3B3B"/>
                </a:solidFill>
                <a:latin typeface="Cambria"/>
                <a:cs typeface="Cambria"/>
              </a:rPr>
              <a:t>Low-memory </a:t>
            </a:r>
            <a:r>
              <a:rPr sz="2541" spc="304" dirty="0">
                <a:solidFill>
                  <a:srgbClr val="3B3B3B"/>
                </a:solidFill>
                <a:latin typeface="Cambria"/>
                <a:cs typeface="Cambria"/>
              </a:rPr>
              <a:t>NFA 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has </a:t>
            </a:r>
            <a:r>
              <a:rPr sz="2541" spc="227" dirty="0">
                <a:solidFill>
                  <a:srgbClr val="3B3B3B"/>
                </a:solidFill>
                <a:latin typeface="Cambria"/>
                <a:cs typeface="Cambria"/>
              </a:rPr>
              <a:t>higher </a:t>
            </a:r>
            <a:r>
              <a:rPr sz="2541" spc="245" dirty="0">
                <a:solidFill>
                  <a:srgbClr val="3B3B3B"/>
                </a:solidFill>
                <a:latin typeface="Cambria"/>
                <a:cs typeface="Cambria"/>
              </a:rPr>
              <a:t>scan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time.  </a:t>
            </a:r>
            <a:r>
              <a:rPr sz="2541" spc="227" dirty="0">
                <a:solidFill>
                  <a:srgbClr val="3B3B3B"/>
                </a:solidFill>
                <a:latin typeface="Cambria"/>
                <a:cs typeface="Cambria"/>
              </a:rPr>
              <a:t>High-memory </a:t>
            </a:r>
            <a:r>
              <a:rPr sz="2541" spc="263" dirty="0">
                <a:solidFill>
                  <a:srgbClr val="3B3B3B"/>
                </a:solidFill>
                <a:latin typeface="Cambria"/>
                <a:cs typeface="Cambria"/>
              </a:rPr>
              <a:t>DFA </a:t>
            </a:r>
            <a:r>
              <a:rPr sz="2541" spc="236" dirty="0">
                <a:solidFill>
                  <a:srgbClr val="3B3B3B"/>
                </a:solidFill>
                <a:latin typeface="Cambria"/>
                <a:cs typeface="Cambria"/>
              </a:rPr>
              <a:t>has </a:t>
            </a:r>
            <a:r>
              <a:rPr sz="2541" spc="182" dirty="0">
                <a:solidFill>
                  <a:srgbClr val="3B3B3B"/>
                </a:solidFill>
                <a:latin typeface="Cambria"/>
                <a:cs typeface="Cambria"/>
              </a:rPr>
              <a:t>lower </a:t>
            </a:r>
            <a:r>
              <a:rPr sz="2541" spc="245" dirty="0">
                <a:solidFill>
                  <a:srgbClr val="3B3B3B"/>
                </a:solidFill>
                <a:latin typeface="Cambria"/>
                <a:cs typeface="Cambria"/>
              </a:rPr>
              <a:t>scan</a:t>
            </a:r>
            <a:r>
              <a:rPr sz="2541" spc="231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541" spc="218" dirty="0">
                <a:solidFill>
                  <a:srgbClr val="3B3B3B"/>
                </a:solidFill>
                <a:latin typeface="Cambria"/>
                <a:cs typeface="Cambria"/>
              </a:rPr>
              <a:t>time.</a:t>
            </a:r>
            <a:endParaRPr sz="2541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64188" y="4319963"/>
            <a:ext cx="155025" cy="212966"/>
          </a:xfrm>
          <a:prstGeom prst="rect">
            <a:avLst/>
          </a:prstGeom>
        </p:spPr>
        <p:txBody>
          <a:bodyPr vert="horz" wrap="square" lIns="0" tIns="10373" rIns="0" bIns="0" rtlCol="0">
            <a:spAutoFit/>
          </a:bodyPr>
          <a:lstStyle/>
          <a:p>
            <a:pPr marL="11527">
              <a:spcBef>
                <a:spcPts val="82"/>
              </a:spcBef>
            </a:pPr>
            <a:r>
              <a:rPr sz="1316" spc="241" dirty="0">
                <a:solidFill>
                  <a:srgbClr val="3B3B3B"/>
                </a:solidFill>
                <a:cs typeface="Calibri"/>
              </a:rPr>
              <a:t>●</a:t>
            </a:r>
            <a:endParaRPr sz="1316">
              <a:solidFill>
                <a:prstClr val="black"/>
              </a:solidFill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58102" y="4195483"/>
            <a:ext cx="7628516" cy="907531"/>
          </a:xfrm>
          <a:prstGeom prst="rect">
            <a:avLst/>
          </a:prstGeom>
        </p:spPr>
        <p:txBody>
          <a:bodyPr vert="horz" wrap="square" lIns="0" tIns="35154" rIns="0" bIns="0" rtlCol="0">
            <a:spAutoFit/>
          </a:bodyPr>
          <a:lstStyle/>
          <a:p>
            <a:pPr marL="11527" marR="4611">
              <a:lnSpc>
                <a:spcPts val="3394"/>
              </a:lnSpc>
              <a:spcBef>
                <a:spcPts val="277"/>
              </a:spcBef>
            </a:pPr>
            <a:r>
              <a:rPr sz="2904" spc="286" dirty="0">
                <a:solidFill>
                  <a:srgbClr val="3B3B3B"/>
                </a:solidFill>
                <a:latin typeface="Cambria"/>
                <a:cs typeface="Cambria"/>
              </a:rPr>
              <a:t>Could </a:t>
            </a:r>
            <a:r>
              <a:rPr sz="2904" spc="263" dirty="0">
                <a:solidFill>
                  <a:srgbClr val="3B3B3B"/>
                </a:solidFill>
                <a:latin typeface="Cambria"/>
                <a:cs typeface="Cambria"/>
              </a:rPr>
              <a:t>use </a:t>
            </a:r>
            <a:r>
              <a:rPr sz="2904" spc="313" dirty="0">
                <a:solidFill>
                  <a:srgbClr val="3B3B3B"/>
                </a:solidFill>
                <a:latin typeface="Cambria"/>
                <a:cs typeface="Cambria"/>
              </a:rPr>
              <a:t>a </a:t>
            </a:r>
            <a:r>
              <a:rPr sz="2904" spc="208" dirty="0">
                <a:solidFill>
                  <a:srgbClr val="3B3B3B"/>
                </a:solidFill>
                <a:latin typeface="Cambria"/>
                <a:cs typeface="Cambria"/>
              </a:rPr>
              <a:t>hybrid </a:t>
            </a:r>
            <a:r>
              <a:rPr sz="2904" spc="263" dirty="0">
                <a:solidFill>
                  <a:srgbClr val="3B3B3B"/>
                </a:solidFill>
                <a:latin typeface="Cambria"/>
                <a:cs typeface="Cambria"/>
              </a:rPr>
              <a:t>approach </a:t>
            </a:r>
            <a:r>
              <a:rPr sz="2904" spc="218" dirty="0">
                <a:solidFill>
                  <a:srgbClr val="3B3B3B"/>
                </a:solidFill>
                <a:latin typeface="Cambria"/>
                <a:cs typeface="Cambria"/>
              </a:rPr>
              <a:t>by  </a:t>
            </a:r>
            <a:r>
              <a:rPr sz="2904" spc="213" dirty="0">
                <a:solidFill>
                  <a:srgbClr val="3B3B3B"/>
                </a:solidFill>
                <a:latin typeface="Cambria"/>
                <a:cs typeface="Cambria"/>
              </a:rPr>
              <a:t>simplifying </a:t>
            </a:r>
            <a:r>
              <a:rPr sz="2904" spc="349" dirty="0">
                <a:solidFill>
                  <a:srgbClr val="3B3B3B"/>
                </a:solidFill>
                <a:latin typeface="Cambria"/>
                <a:cs typeface="Cambria"/>
              </a:rPr>
              <a:t>NFA </a:t>
            </a:r>
            <a:r>
              <a:rPr sz="2904" spc="241" dirty="0">
                <a:solidFill>
                  <a:srgbClr val="3B3B3B"/>
                </a:solidFill>
                <a:latin typeface="Cambria"/>
                <a:cs typeface="Cambria"/>
              </a:rPr>
              <a:t>before </a:t>
            </a:r>
            <a:r>
              <a:rPr sz="2904" spc="272" dirty="0">
                <a:solidFill>
                  <a:srgbClr val="3B3B3B"/>
                </a:solidFill>
                <a:latin typeface="Cambria"/>
                <a:cs typeface="Cambria"/>
              </a:rPr>
              <a:t>generating</a:t>
            </a:r>
            <a:r>
              <a:rPr sz="2904" spc="277" dirty="0">
                <a:solidFill>
                  <a:srgbClr val="3B3B3B"/>
                </a:solidFill>
                <a:latin typeface="Cambria"/>
                <a:cs typeface="Cambria"/>
              </a:rPr>
              <a:t> </a:t>
            </a:r>
            <a:r>
              <a:rPr sz="2904" spc="286" dirty="0">
                <a:solidFill>
                  <a:srgbClr val="3B3B3B"/>
                </a:solidFill>
                <a:latin typeface="Cambria"/>
                <a:cs typeface="Cambria"/>
              </a:rPr>
              <a:t>code.</a:t>
            </a:r>
            <a:endParaRPr sz="2904">
              <a:solidFill>
                <a:prstClr val="black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7971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9785" y="2292530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4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/>
          <p:nvPr/>
        </p:nvSpPr>
        <p:spPr>
          <a:xfrm>
            <a:off x="4009785" y="229253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" name="object 4"/>
          <p:cNvSpPr/>
          <p:nvPr/>
        </p:nvSpPr>
        <p:spPr>
          <a:xfrm>
            <a:off x="4839661" y="3122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5877005" y="2292530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5877005" y="229253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6706881" y="3122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7744225" y="2292530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5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4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/>
          <p:nvPr/>
        </p:nvSpPr>
        <p:spPr>
          <a:xfrm>
            <a:off x="7744225" y="229253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8574101" y="3122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5655704" y="2633703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39" h="162560">
                <a:moveTo>
                  <a:pt x="0" y="0"/>
                </a:moveTo>
                <a:lnTo>
                  <a:pt x="0" y="162560"/>
                </a:lnTo>
                <a:lnTo>
                  <a:pt x="243839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7522924" y="2633703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40" h="162560">
                <a:moveTo>
                  <a:pt x="0" y="0"/>
                </a:moveTo>
                <a:lnTo>
                  <a:pt x="0" y="162560"/>
                </a:lnTo>
                <a:lnTo>
                  <a:pt x="243840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 txBox="1"/>
          <p:nvPr/>
        </p:nvSpPr>
        <p:spPr>
          <a:xfrm>
            <a:off x="4828135" y="2358230"/>
            <a:ext cx="2715537" cy="37481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  <a:tabLst>
                <a:tab pos="439737" algn="l"/>
                <a:tab pos="1878246" algn="l"/>
                <a:tab pos="2307033" algn="l"/>
                <a:tab pos="2703545" algn="l"/>
              </a:tabLst>
            </a:pPr>
            <a:r>
              <a:rPr sz="2360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360" b="1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"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	</a:t>
            </a:r>
            <a:r>
              <a:rPr sz="2360" b="1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	"	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88485" y="2633703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39" h="162560">
                <a:moveTo>
                  <a:pt x="0" y="0"/>
                </a:moveTo>
                <a:lnTo>
                  <a:pt x="0" y="162560"/>
                </a:lnTo>
                <a:lnTo>
                  <a:pt x="243839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5998029" y="2050666"/>
            <a:ext cx="537114" cy="363071"/>
          </a:xfrm>
          <a:custGeom>
            <a:avLst/>
            <a:gdLst/>
            <a:ahLst/>
            <a:cxnLst/>
            <a:rect l="l" t="t" r="r" b="b"/>
            <a:pathLst>
              <a:path w="591820" h="400050">
                <a:moveTo>
                  <a:pt x="0" y="399849"/>
                </a:moveTo>
                <a:lnTo>
                  <a:pt x="2210" y="340278"/>
                </a:lnTo>
                <a:lnTo>
                  <a:pt x="8637" y="285948"/>
                </a:lnTo>
                <a:lnTo>
                  <a:pt x="18970" y="236741"/>
                </a:lnTo>
                <a:lnTo>
                  <a:pt x="32902" y="192539"/>
                </a:lnTo>
                <a:lnTo>
                  <a:pt x="50123" y="153225"/>
                </a:lnTo>
                <a:lnTo>
                  <a:pt x="70326" y="118683"/>
                </a:lnTo>
                <a:lnTo>
                  <a:pt x="118439" y="63440"/>
                </a:lnTo>
                <a:lnTo>
                  <a:pt x="174771" y="25871"/>
                </a:lnTo>
                <a:lnTo>
                  <a:pt x="236854" y="5038"/>
                </a:lnTo>
                <a:lnTo>
                  <a:pt x="302218" y="0"/>
                </a:lnTo>
                <a:lnTo>
                  <a:pt x="335359" y="3110"/>
                </a:lnTo>
                <a:lnTo>
                  <a:pt x="401014" y="20004"/>
                </a:lnTo>
                <a:lnTo>
                  <a:pt x="463776" y="50346"/>
                </a:lnTo>
                <a:lnTo>
                  <a:pt x="521176" y="93196"/>
                </a:lnTo>
                <a:lnTo>
                  <a:pt x="570744" y="147615"/>
                </a:lnTo>
                <a:lnTo>
                  <a:pt x="591820" y="178869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 txBox="1"/>
          <p:nvPr/>
        </p:nvSpPr>
        <p:spPr>
          <a:xfrm>
            <a:off x="2753445" y="2444676"/>
            <a:ext cx="105578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  <a:tabLst>
                <a:tab pos="431668" algn="l"/>
                <a:tab pos="1043726" algn="l"/>
              </a:tabLst>
            </a:pPr>
            <a:r>
              <a:rPr sz="1634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634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start	</a:t>
            </a:r>
            <a:endParaRPr sz="1634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456764" y="2180728"/>
            <a:ext cx="142923" cy="232826"/>
          </a:xfrm>
          <a:custGeom>
            <a:avLst/>
            <a:gdLst/>
            <a:ahLst/>
            <a:cxnLst/>
            <a:rect l="l" t="t" r="r" b="b"/>
            <a:pathLst>
              <a:path w="157479" h="256539">
                <a:moveTo>
                  <a:pt x="157479" y="0"/>
                </a:moveTo>
                <a:lnTo>
                  <a:pt x="0" y="41910"/>
                </a:lnTo>
                <a:lnTo>
                  <a:pt x="142239" y="256539"/>
                </a:lnTo>
                <a:lnTo>
                  <a:pt x="157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 txBox="1"/>
          <p:nvPr/>
        </p:nvSpPr>
        <p:spPr>
          <a:xfrm>
            <a:off x="5436709" y="1500692"/>
            <a:ext cx="1710466" cy="37481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A,B,C,</a:t>
            </a:r>
            <a:r>
              <a:rPr sz="2360" b="1" spc="-5" dirty="0">
                <a:solidFill>
                  <a:srgbClr val="3B3B3B"/>
                </a:solidFill>
                <a:latin typeface="Arial"/>
                <a:cs typeface="Arial"/>
              </a:rPr>
              <a:t>...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,Z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827213" y="2375519"/>
            <a:ext cx="662748" cy="662748"/>
          </a:xfrm>
          <a:custGeom>
            <a:avLst/>
            <a:gdLst/>
            <a:ahLst/>
            <a:cxnLst/>
            <a:rect l="l" t="t" r="r" b="b"/>
            <a:pathLst>
              <a:path w="730250" h="730250">
                <a:moveTo>
                  <a:pt x="364489" y="0"/>
                </a:moveTo>
                <a:lnTo>
                  <a:pt x="411604" y="2746"/>
                </a:lnTo>
                <a:lnTo>
                  <a:pt x="456623" y="10788"/>
                </a:lnTo>
                <a:lnTo>
                  <a:pt x="499256" y="23832"/>
                </a:lnTo>
                <a:lnTo>
                  <a:pt x="539212" y="41583"/>
                </a:lnTo>
                <a:lnTo>
                  <a:pt x="576199" y="63745"/>
                </a:lnTo>
                <a:lnTo>
                  <a:pt x="609925" y="90024"/>
                </a:lnTo>
                <a:lnTo>
                  <a:pt x="640100" y="120126"/>
                </a:lnTo>
                <a:lnTo>
                  <a:pt x="666432" y="153754"/>
                </a:lnTo>
                <a:lnTo>
                  <a:pt x="688629" y="190616"/>
                </a:lnTo>
                <a:lnTo>
                  <a:pt x="706401" y="230415"/>
                </a:lnTo>
                <a:lnTo>
                  <a:pt x="719456" y="272856"/>
                </a:lnTo>
                <a:lnTo>
                  <a:pt x="727503" y="317646"/>
                </a:lnTo>
                <a:lnTo>
                  <a:pt x="730250" y="364489"/>
                </a:lnTo>
                <a:lnTo>
                  <a:pt x="727503" y="411354"/>
                </a:lnTo>
                <a:lnTo>
                  <a:pt x="719456" y="456204"/>
                </a:lnTo>
                <a:lnTo>
                  <a:pt x="706401" y="498736"/>
                </a:lnTo>
                <a:lnTo>
                  <a:pt x="688629" y="538650"/>
                </a:lnTo>
                <a:lnTo>
                  <a:pt x="666432" y="575644"/>
                </a:lnTo>
                <a:lnTo>
                  <a:pt x="640100" y="609415"/>
                </a:lnTo>
                <a:lnTo>
                  <a:pt x="609925" y="639663"/>
                </a:lnTo>
                <a:lnTo>
                  <a:pt x="576199" y="666085"/>
                </a:lnTo>
                <a:lnTo>
                  <a:pt x="539212" y="688379"/>
                </a:lnTo>
                <a:lnTo>
                  <a:pt x="499256" y="706245"/>
                </a:lnTo>
                <a:lnTo>
                  <a:pt x="456623" y="719380"/>
                </a:lnTo>
                <a:lnTo>
                  <a:pt x="411604" y="727482"/>
                </a:lnTo>
                <a:lnTo>
                  <a:pt x="364489" y="730250"/>
                </a:lnTo>
                <a:lnTo>
                  <a:pt x="317646" y="727482"/>
                </a:lnTo>
                <a:lnTo>
                  <a:pt x="272856" y="719380"/>
                </a:lnTo>
                <a:lnTo>
                  <a:pt x="230415" y="706245"/>
                </a:lnTo>
                <a:lnTo>
                  <a:pt x="190616" y="688379"/>
                </a:lnTo>
                <a:lnTo>
                  <a:pt x="153754" y="666085"/>
                </a:lnTo>
                <a:lnTo>
                  <a:pt x="120126" y="639663"/>
                </a:lnTo>
                <a:lnTo>
                  <a:pt x="90024" y="609415"/>
                </a:lnTo>
                <a:lnTo>
                  <a:pt x="63745" y="575644"/>
                </a:lnTo>
                <a:lnTo>
                  <a:pt x="41583" y="538650"/>
                </a:lnTo>
                <a:lnTo>
                  <a:pt x="23832" y="498736"/>
                </a:lnTo>
                <a:lnTo>
                  <a:pt x="10788" y="456204"/>
                </a:lnTo>
                <a:lnTo>
                  <a:pt x="2746" y="411354"/>
                </a:lnTo>
                <a:lnTo>
                  <a:pt x="0" y="364489"/>
                </a:lnTo>
                <a:lnTo>
                  <a:pt x="2746" y="317646"/>
                </a:lnTo>
                <a:lnTo>
                  <a:pt x="10788" y="272856"/>
                </a:lnTo>
                <a:lnTo>
                  <a:pt x="23832" y="230415"/>
                </a:lnTo>
                <a:lnTo>
                  <a:pt x="41583" y="190616"/>
                </a:lnTo>
                <a:lnTo>
                  <a:pt x="63745" y="153754"/>
                </a:lnTo>
                <a:lnTo>
                  <a:pt x="90024" y="120126"/>
                </a:lnTo>
                <a:lnTo>
                  <a:pt x="120126" y="90024"/>
                </a:lnTo>
                <a:lnTo>
                  <a:pt x="153754" y="63745"/>
                </a:lnTo>
                <a:lnTo>
                  <a:pt x="190616" y="41583"/>
                </a:lnTo>
                <a:lnTo>
                  <a:pt x="230415" y="23832"/>
                </a:lnTo>
                <a:lnTo>
                  <a:pt x="272856" y="10788"/>
                </a:lnTo>
                <a:lnTo>
                  <a:pt x="317646" y="2746"/>
                </a:lnTo>
                <a:lnTo>
                  <a:pt x="364489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7827213" y="237551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8491112" y="303941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3438092" y="503689"/>
            <a:ext cx="5307170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94" dirty="0"/>
              <a:t>A </a:t>
            </a:r>
            <a:r>
              <a:rPr sz="3993" spc="381" dirty="0"/>
              <a:t>Simple</a:t>
            </a:r>
            <a:r>
              <a:rPr sz="3993" spc="331" dirty="0"/>
              <a:t> </a:t>
            </a:r>
            <a:r>
              <a:rPr sz="3993" spc="336" dirty="0"/>
              <a:t>Automaton</a:t>
            </a:r>
            <a:endParaRPr sz="3993"/>
          </a:p>
        </p:txBody>
      </p:sp>
    </p:spTree>
    <p:extLst>
      <p:ext uri="{BB962C8B-B14F-4D97-AF65-F5344CB8AC3E}">
        <p14:creationId xmlns:p14="http://schemas.microsoft.com/office/powerpoint/2010/main" val="260140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9785" y="2292530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4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/>
          <p:nvPr/>
        </p:nvSpPr>
        <p:spPr>
          <a:xfrm>
            <a:off x="4009785" y="229253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" name="object 4"/>
          <p:cNvSpPr/>
          <p:nvPr/>
        </p:nvSpPr>
        <p:spPr>
          <a:xfrm>
            <a:off x="4839661" y="3122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5877005" y="2292530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5877005" y="229253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6706881" y="3122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7744225" y="2292530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5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4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/>
          <p:nvPr/>
        </p:nvSpPr>
        <p:spPr>
          <a:xfrm>
            <a:off x="7744225" y="229253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8574101" y="3122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5655704" y="2633703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39" h="162560">
                <a:moveTo>
                  <a:pt x="0" y="0"/>
                </a:moveTo>
                <a:lnTo>
                  <a:pt x="0" y="162560"/>
                </a:lnTo>
                <a:lnTo>
                  <a:pt x="243839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7522924" y="2633703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40" h="162560">
                <a:moveTo>
                  <a:pt x="0" y="0"/>
                </a:moveTo>
                <a:lnTo>
                  <a:pt x="0" y="162560"/>
                </a:lnTo>
                <a:lnTo>
                  <a:pt x="243840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 txBox="1"/>
          <p:nvPr/>
        </p:nvSpPr>
        <p:spPr>
          <a:xfrm>
            <a:off x="4828135" y="2358230"/>
            <a:ext cx="2715537" cy="37481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  <a:tabLst>
                <a:tab pos="439737" algn="l"/>
                <a:tab pos="1878246" algn="l"/>
                <a:tab pos="2307033" algn="l"/>
                <a:tab pos="2703545" algn="l"/>
              </a:tabLst>
            </a:pPr>
            <a:r>
              <a:rPr sz="2360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360" b="1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"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	</a:t>
            </a:r>
            <a:r>
              <a:rPr sz="2360" b="1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	"	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88485" y="2633703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39" h="162560">
                <a:moveTo>
                  <a:pt x="0" y="0"/>
                </a:moveTo>
                <a:lnTo>
                  <a:pt x="0" y="162560"/>
                </a:lnTo>
                <a:lnTo>
                  <a:pt x="243839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5998029" y="2050666"/>
            <a:ext cx="537114" cy="363071"/>
          </a:xfrm>
          <a:custGeom>
            <a:avLst/>
            <a:gdLst/>
            <a:ahLst/>
            <a:cxnLst/>
            <a:rect l="l" t="t" r="r" b="b"/>
            <a:pathLst>
              <a:path w="591820" h="400050">
                <a:moveTo>
                  <a:pt x="0" y="399849"/>
                </a:moveTo>
                <a:lnTo>
                  <a:pt x="2210" y="340278"/>
                </a:lnTo>
                <a:lnTo>
                  <a:pt x="8637" y="285948"/>
                </a:lnTo>
                <a:lnTo>
                  <a:pt x="18970" y="236741"/>
                </a:lnTo>
                <a:lnTo>
                  <a:pt x="32902" y="192539"/>
                </a:lnTo>
                <a:lnTo>
                  <a:pt x="50123" y="153225"/>
                </a:lnTo>
                <a:lnTo>
                  <a:pt x="70326" y="118683"/>
                </a:lnTo>
                <a:lnTo>
                  <a:pt x="118439" y="63440"/>
                </a:lnTo>
                <a:lnTo>
                  <a:pt x="174771" y="25871"/>
                </a:lnTo>
                <a:lnTo>
                  <a:pt x="236854" y="5038"/>
                </a:lnTo>
                <a:lnTo>
                  <a:pt x="302218" y="0"/>
                </a:lnTo>
                <a:lnTo>
                  <a:pt x="335359" y="3110"/>
                </a:lnTo>
                <a:lnTo>
                  <a:pt x="401014" y="20004"/>
                </a:lnTo>
                <a:lnTo>
                  <a:pt x="463776" y="50346"/>
                </a:lnTo>
                <a:lnTo>
                  <a:pt x="521176" y="93196"/>
                </a:lnTo>
                <a:lnTo>
                  <a:pt x="570744" y="147615"/>
                </a:lnTo>
                <a:lnTo>
                  <a:pt x="591820" y="178869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 txBox="1"/>
          <p:nvPr/>
        </p:nvSpPr>
        <p:spPr>
          <a:xfrm>
            <a:off x="2753445" y="2444676"/>
            <a:ext cx="105578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  <a:tabLst>
                <a:tab pos="431668" algn="l"/>
                <a:tab pos="1043726" algn="l"/>
              </a:tabLst>
            </a:pPr>
            <a:r>
              <a:rPr sz="1634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634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start	</a:t>
            </a:r>
            <a:endParaRPr sz="1634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456764" y="2180728"/>
            <a:ext cx="142923" cy="232826"/>
          </a:xfrm>
          <a:custGeom>
            <a:avLst/>
            <a:gdLst/>
            <a:ahLst/>
            <a:cxnLst/>
            <a:rect l="l" t="t" r="r" b="b"/>
            <a:pathLst>
              <a:path w="157479" h="256539">
                <a:moveTo>
                  <a:pt x="157479" y="0"/>
                </a:moveTo>
                <a:lnTo>
                  <a:pt x="0" y="41910"/>
                </a:lnTo>
                <a:lnTo>
                  <a:pt x="142239" y="256539"/>
                </a:lnTo>
                <a:lnTo>
                  <a:pt x="157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 txBox="1"/>
          <p:nvPr/>
        </p:nvSpPr>
        <p:spPr>
          <a:xfrm>
            <a:off x="5436709" y="1500692"/>
            <a:ext cx="1710466" cy="37481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A,B,C,</a:t>
            </a:r>
            <a:r>
              <a:rPr sz="2360" b="1" spc="-5" dirty="0">
                <a:solidFill>
                  <a:srgbClr val="3B3B3B"/>
                </a:solidFill>
                <a:latin typeface="Arial"/>
                <a:cs typeface="Arial"/>
              </a:rPr>
              <a:t>...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,Z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827213" y="2375519"/>
            <a:ext cx="662748" cy="662748"/>
          </a:xfrm>
          <a:custGeom>
            <a:avLst/>
            <a:gdLst/>
            <a:ahLst/>
            <a:cxnLst/>
            <a:rect l="l" t="t" r="r" b="b"/>
            <a:pathLst>
              <a:path w="730250" h="730250">
                <a:moveTo>
                  <a:pt x="364489" y="0"/>
                </a:moveTo>
                <a:lnTo>
                  <a:pt x="411604" y="2746"/>
                </a:lnTo>
                <a:lnTo>
                  <a:pt x="456623" y="10788"/>
                </a:lnTo>
                <a:lnTo>
                  <a:pt x="499256" y="23832"/>
                </a:lnTo>
                <a:lnTo>
                  <a:pt x="539212" y="41583"/>
                </a:lnTo>
                <a:lnTo>
                  <a:pt x="576199" y="63745"/>
                </a:lnTo>
                <a:lnTo>
                  <a:pt x="609925" y="90024"/>
                </a:lnTo>
                <a:lnTo>
                  <a:pt x="640100" y="120126"/>
                </a:lnTo>
                <a:lnTo>
                  <a:pt x="666432" y="153754"/>
                </a:lnTo>
                <a:lnTo>
                  <a:pt x="688629" y="190616"/>
                </a:lnTo>
                <a:lnTo>
                  <a:pt x="706401" y="230415"/>
                </a:lnTo>
                <a:lnTo>
                  <a:pt x="719456" y="272856"/>
                </a:lnTo>
                <a:lnTo>
                  <a:pt x="727503" y="317646"/>
                </a:lnTo>
                <a:lnTo>
                  <a:pt x="730250" y="364489"/>
                </a:lnTo>
                <a:lnTo>
                  <a:pt x="727503" y="411354"/>
                </a:lnTo>
                <a:lnTo>
                  <a:pt x="719456" y="456204"/>
                </a:lnTo>
                <a:lnTo>
                  <a:pt x="706401" y="498736"/>
                </a:lnTo>
                <a:lnTo>
                  <a:pt x="688629" y="538650"/>
                </a:lnTo>
                <a:lnTo>
                  <a:pt x="666432" y="575644"/>
                </a:lnTo>
                <a:lnTo>
                  <a:pt x="640100" y="609415"/>
                </a:lnTo>
                <a:lnTo>
                  <a:pt x="609925" y="639663"/>
                </a:lnTo>
                <a:lnTo>
                  <a:pt x="576199" y="666085"/>
                </a:lnTo>
                <a:lnTo>
                  <a:pt x="539212" y="688379"/>
                </a:lnTo>
                <a:lnTo>
                  <a:pt x="499256" y="706245"/>
                </a:lnTo>
                <a:lnTo>
                  <a:pt x="456623" y="719380"/>
                </a:lnTo>
                <a:lnTo>
                  <a:pt x="411604" y="727482"/>
                </a:lnTo>
                <a:lnTo>
                  <a:pt x="364489" y="730250"/>
                </a:lnTo>
                <a:lnTo>
                  <a:pt x="317646" y="727482"/>
                </a:lnTo>
                <a:lnTo>
                  <a:pt x="272856" y="719380"/>
                </a:lnTo>
                <a:lnTo>
                  <a:pt x="230415" y="706245"/>
                </a:lnTo>
                <a:lnTo>
                  <a:pt x="190616" y="688379"/>
                </a:lnTo>
                <a:lnTo>
                  <a:pt x="153754" y="666085"/>
                </a:lnTo>
                <a:lnTo>
                  <a:pt x="120126" y="639663"/>
                </a:lnTo>
                <a:lnTo>
                  <a:pt x="90024" y="609415"/>
                </a:lnTo>
                <a:lnTo>
                  <a:pt x="63745" y="575644"/>
                </a:lnTo>
                <a:lnTo>
                  <a:pt x="41583" y="538650"/>
                </a:lnTo>
                <a:lnTo>
                  <a:pt x="23832" y="498736"/>
                </a:lnTo>
                <a:lnTo>
                  <a:pt x="10788" y="456204"/>
                </a:lnTo>
                <a:lnTo>
                  <a:pt x="2746" y="411354"/>
                </a:lnTo>
                <a:lnTo>
                  <a:pt x="0" y="364489"/>
                </a:lnTo>
                <a:lnTo>
                  <a:pt x="2746" y="317646"/>
                </a:lnTo>
                <a:lnTo>
                  <a:pt x="10788" y="272856"/>
                </a:lnTo>
                <a:lnTo>
                  <a:pt x="23832" y="230415"/>
                </a:lnTo>
                <a:lnTo>
                  <a:pt x="41583" y="190616"/>
                </a:lnTo>
                <a:lnTo>
                  <a:pt x="63745" y="153754"/>
                </a:lnTo>
                <a:lnTo>
                  <a:pt x="90024" y="120126"/>
                </a:lnTo>
                <a:lnTo>
                  <a:pt x="120126" y="90024"/>
                </a:lnTo>
                <a:lnTo>
                  <a:pt x="153754" y="63745"/>
                </a:lnTo>
                <a:lnTo>
                  <a:pt x="190616" y="41583"/>
                </a:lnTo>
                <a:lnTo>
                  <a:pt x="230415" y="23832"/>
                </a:lnTo>
                <a:lnTo>
                  <a:pt x="272856" y="10788"/>
                </a:lnTo>
                <a:lnTo>
                  <a:pt x="317646" y="2746"/>
                </a:lnTo>
                <a:lnTo>
                  <a:pt x="364489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7827213" y="237551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8491112" y="303941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5974977" y="3832412"/>
            <a:ext cx="4149378" cy="1610188"/>
          </a:xfrm>
          <a:custGeom>
            <a:avLst/>
            <a:gdLst/>
            <a:ahLst/>
            <a:cxnLst/>
            <a:rect l="l" t="t" r="r" b="b"/>
            <a:pathLst>
              <a:path w="4572000" h="1774189">
                <a:moveTo>
                  <a:pt x="4572000" y="0"/>
                </a:moveTo>
                <a:lnTo>
                  <a:pt x="0" y="0"/>
                </a:lnTo>
                <a:lnTo>
                  <a:pt x="0" y="1774189"/>
                </a:lnTo>
                <a:lnTo>
                  <a:pt x="4572000" y="1774189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5974977" y="3832412"/>
            <a:ext cx="4149378" cy="1610188"/>
          </a:xfrm>
          <a:custGeom>
            <a:avLst/>
            <a:gdLst/>
            <a:ahLst/>
            <a:cxnLst/>
            <a:rect l="l" t="t" r="r" b="b"/>
            <a:pathLst>
              <a:path w="4572000" h="1774189">
                <a:moveTo>
                  <a:pt x="2286000" y="1774189"/>
                </a:moveTo>
                <a:lnTo>
                  <a:pt x="0" y="1774189"/>
                </a:lnTo>
                <a:lnTo>
                  <a:pt x="0" y="0"/>
                </a:lnTo>
                <a:lnTo>
                  <a:pt x="4572000" y="0"/>
                </a:lnTo>
                <a:lnTo>
                  <a:pt x="4572000" y="1774189"/>
                </a:lnTo>
                <a:lnTo>
                  <a:pt x="2286000" y="1774189"/>
                </a:lnTo>
                <a:close/>
              </a:path>
            </a:pathLst>
          </a:custGeom>
          <a:ln w="3665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5877005" y="3734441"/>
            <a:ext cx="4149378" cy="1610188"/>
          </a:xfrm>
          <a:custGeom>
            <a:avLst/>
            <a:gdLst/>
            <a:ahLst/>
            <a:cxnLst/>
            <a:rect l="l" t="t" r="r" b="b"/>
            <a:pathLst>
              <a:path w="4572000" h="1774189">
                <a:moveTo>
                  <a:pt x="4572000" y="0"/>
                </a:moveTo>
                <a:lnTo>
                  <a:pt x="0" y="0"/>
                </a:lnTo>
                <a:lnTo>
                  <a:pt x="0" y="1774189"/>
                </a:lnTo>
                <a:lnTo>
                  <a:pt x="4572000" y="17741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 txBox="1"/>
          <p:nvPr/>
        </p:nvSpPr>
        <p:spPr>
          <a:xfrm>
            <a:off x="5877005" y="3734441"/>
            <a:ext cx="4149378" cy="1496705"/>
          </a:xfrm>
          <a:prstGeom prst="rect">
            <a:avLst/>
          </a:prstGeom>
          <a:ln w="36659">
            <a:solidFill>
              <a:srgbClr val="000000"/>
            </a:solidFill>
          </a:ln>
        </p:spPr>
        <p:txBody>
          <a:bodyPr vert="horz" wrap="square" lIns="0" tIns="85293" rIns="0" bIns="0" rtlCol="0">
            <a:spAutoFit/>
          </a:bodyPr>
          <a:lstStyle/>
          <a:p>
            <a:pPr algn="ctr">
              <a:spcBef>
                <a:spcPts val="672"/>
              </a:spcBef>
              <a:tabLst>
                <a:tab pos="666233" algn="l"/>
                <a:tab pos="1474242" algn="l"/>
                <a:tab pos="1799866" algn="l"/>
                <a:tab pos="2081113" algn="l"/>
                <a:tab pos="2928312" algn="l"/>
                <a:tab pos="3372083" algn="l"/>
              </a:tabLst>
            </a:pPr>
            <a:r>
              <a:rPr sz="1815" spc="-18" dirty="0">
                <a:solidFill>
                  <a:srgbClr val="3B3B3B"/>
                </a:solidFill>
                <a:latin typeface="Arial"/>
                <a:cs typeface="Arial"/>
              </a:rPr>
              <a:t>Each	</a:t>
            </a:r>
            <a:r>
              <a:rPr sz="1815" spc="154" dirty="0">
                <a:solidFill>
                  <a:srgbClr val="3B3B3B"/>
                </a:solidFill>
                <a:latin typeface="Arial"/>
                <a:cs typeface="Arial"/>
              </a:rPr>
              <a:t>circle	</a:t>
            </a:r>
            <a:r>
              <a:rPr sz="1815" spc="36" dirty="0">
                <a:solidFill>
                  <a:srgbClr val="3B3B3B"/>
                </a:solidFill>
                <a:latin typeface="Arial"/>
                <a:cs typeface="Arial"/>
              </a:rPr>
              <a:t>is	</a:t>
            </a:r>
            <a:r>
              <a:rPr sz="1815" spc="-5" dirty="0">
                <a:solidFill>
                  <a:srgbClr val="3B3B3B"/>
                </a:solidFill>
                <a:latin typeface="Arial"/>
                <a:cs typeface="Arial"/>
              </a:rPr>
              <a:t>a	</a:t>
            </a:r>
            <a:r>
              <a:rPr sz="1815" b="1" spc="245" dirty="0">
                <a:solidFill>
                  <a:srgbClr val="0000FF"/>
                </a:solidFill>
                <a:latin typeface="Arial"/>
                <a:cs typeface="Arial"/>
              </a:rPr>
              <a:t>state	</a:t>
            </a:r>
            <a:r>
              <a:rPr sz="1815" spc="399" dirty="0">
                <a:solidFill>
                  <a:srgbClr val="3B3B3B"/>
                </a:solidFill>
                <a:latin typeface="Arial"/>
                <a:cs typeface="Arial"/>
              </a:rPr>
              <a:t>of	</a:t>
            </a:r>
            <a:r>
              <a:rPr sz="1815" spc="172" dirty="0">
                <a:solidFill>
                  <a:srgbClr val="3B3B3B"/>
                </a:solidFill>
                <a:latin typeface="Arial"/>
                <a:cs typeface="Arial"/>
              </a:rPr>
              <a:t>the</a:t>
            </a:r>
            <a:endParaRPr sz="1815">
              <a:latin typeface="Arial"/>
              <a:cs typeface="Arial"/>
            </a:endParaRPr>
          </a:p>
          <a:p>
            <a:pPr marL="153879" marR="151574" algn="ctr">
              <a:lnSpc>
                <a:spcPct val="134600"/>
              </a:lnSpc>
              <a:spcBef>
                <a:spcPts val="27"/>
              </a:spcBef>
              <a:tabLst>
                <a:tab pos="575750" algn="l"/>
                <a:tab pos="1258120" algn="l"/>
                <a:tab pos="1853464" algn="l"/>
                <a:tab pos="1963543" algn="l"/>
                <a:tab pos="2290896" algn="l"/>
                <a:tab pos="2442470" algn="l"/>
                <a:tab pos="2461488" algn="l"/>
                <a:tab pos="2776162" algn="l"/>
                <a:tab pos="3101787" algn="l"/>
              </a:tabLst>
            </a:pPr>
            <a:r>
              <a:rPr sz="1815" spc="-9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1815" spc="91" dirty="0">
                <a:solidFill>
                  <a:srgbClr val="3B3B3B"/>
                </a:solidFill>
                <a:latin typeface="Arial"/>
                <a:cs typeface="Arial"/>
              </a:rPr>
              <a:t>u</a:t>
            </a:r>
            <a:r>
              <a:rPr sz="1815" spc="200" dirty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1815" spc="408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815" spc="9" dirty="0">
                <a:solidFill>
                  <a:srgbClr val="3B3B3B"/>
                </a:solidFill>
                <a:latin typeface="Arial"/>
                <a:cs typeface="Arial"/>
              </a:rPr>
              <a:t>ma</a:t>
            </a:r>
            <a:r>
              <a:rPr sz="1815" spc="200" dirty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1815" spc="408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815" spc="103" dirty="0">
                <a:solidFill>
                  <a:srgbClr val="3B3B3B"/>
                </a:solidFill>
                <a:latin typeface="Arial"/>
                <a:cs typeface="Arial"/>
              </a:rPr>
              <a:t>n</a:t>
            </a:r>
            <a:r>
              <a:rPr sz="1815" spc="481" dirty="0">
                <a:solidFill>
                  <a:srgbClr val="3B3B3B"/>
                </a:solidFill>
                <a:latin typeface="Arial"/>
                <a:cs typeface="Arial"/>
              </a:rPr>
              <a:t>.</a:t>
            </a:r>
            <a:r>
              <a:rPr sz="1815" dirty="0">
                <a:solidFill>
                  <a:srgbClr val="3B3B3B"/>
                </a:solidFill>
                <a:latin typeface="Arial"/>
                <a:cs typeface="Arial"/>
              </a:rPr>
              <a:t>	</a:t>
            </a:r>
            <a:r>
              <a:rPr sz="1815" spc="394" dirty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1815" spc="-36" dirty="0">
                <a:solidFill>
                  <a:srgbClr val="3B3B3B"/>
                </a:solidFill>
                <a:latin typeface="Arial"/>
                <a:cs typeface="Arial"/>
              </a:rPr>
              <a:t>h</a:t>
            </a:r>
            <a:r>
              <a:rPr sz="1815" spc="109" dirty="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sz="1815" dirty="0">
                <a:solidFill>
                  <a:srgbClr val="3B3B3B"/>
                </a:solidFill>
                <a:latin typeface="Arial"/>
                <a:cs typeface="Arial"/>
              </a:rPr>
              <a:t>		</a:t>
            </a:r>
            <a:r>
              <a:rPr sz="1815" spc="-9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1815" spc="91" dirty="0">
                <a:solidFill>
                  <a:srgbClr val="3B3B3B"/>
                </a:solidFill>
                <a:latin typeface="Arial"/>
                <a:cs typeface="Arial"/>
              </a:rPr>
              <a:t>u</a:t>
            </a:r>
            <a:r>
              <a:rPr sz="1815" spc="200" dirty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1815" spc="408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815" spc="9" dirty="0">
                <a:solidFill>
                  <a:srgbClr val="3B3B3B"/>
                </a:solidFill>
                <a:latin typeface="Arial"/>
                <a:cs typeface="Arial"/>
              </a:rPr>
              <a:t>ma</a:t>
            </a:r>
            <a:r>
              <a:rPr sz="1815" spc="200" dirty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1815" spc="408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815" spc="103" dirty="0">
                <a:solidFill>
                  <a:srgbClr val="3B3B3B"/>
                </a:solidFill>
                <a:latin typeface="Arial"/>
                <a:cs typeface="Arial"/>
              </a:rPr>
              <a:t>n</a:t>
            </a:r>
            <a:r>
              <a:rPr sz="1815" spc="762" dirty="0">
                <a:solidFill>
                  <a:srgbClr val="3B3B3B"/>
                </a:solidFill>
                <a:latin typeface="Arial"/>
                <a:cs typeface="Arial"/>
              </a:rPr>
              <a:t>'</a:t>
            </a:r>
            <a:r>
              <a:rPr sz="1815" spc="-14" dirty="0">
                <a:solidFill>
                  <a:srgbClr val="3B3B3B"/>
                </a:solidFill>
                <a:latin typeface="Arial"/>
                <a:cs typeface="Arial"/>
              </a:rPr>
              <a:t>s  </a:t>
            </a:r>
            <a:r>
              <a:rPr sz="1815" spc="204" dirty="0">
                <a:solidFill>
                  <a:srgbClr val="3B3B3B"/>
                </a:solidFill>
                <a:latin typeface="Arial"/>
                <a:cs typeface="Arial"/>
              </a:rPr>
              <a:t>configuration		</a:t>
            </a:r>
            <a:r>
              <a:rPr sz="1815" spc="36" dirty="0">
                <a:solidFill>
                  <a:srgbClr val="3B3B3B"/>
                </a:solidFill>
                <a:latin typeface="Arial"/>
                <a:cs typeface="Arial"/>
              </a:rPr>
              <a:t>is	</a:t>
            </a:r>
            <a:r>
              <a:rPr sz="1815" spc="191" dirty="0">
                <a:solidFill>
                  <a:srgbClr val="3B3B3B"/>
                </a:solidFill>
                <a:latin typeface="Arial"/>
                <a:cs typeface="Arial"/>
              </a:rPr>
              <a:t>determined  </a:t>
            </a:r>
            <a:r>
              <a:rPr sz="1815" spc="109" dirty="0">
                <a:solidFill>
                  <a:srgbClr val="3B3B3B"/>
                </a:solidFill>
                <a:latin typeface="Arial"/>
                <a:cs typeface="Arial"/>
              </a:rPr>
              <a:t>by	</a:t>
            </a:r>
            <a:r>
              <a:rPr sz="1815" spc="86" dirty="0">
                <a:solidFill>
                  <a:srgbClr val="3B3B3B"/>
                </a:solidFill>
                <a:latin typeface="Arial"/>
                <a:cs typeface="Arial"/>
              </a:rPr>
              <a:t>what	</a:t>
            </a:r>
            <a:r>
              <a:rPr sz="1815" spc="259" dirty="0">
                <a:solidFill>
                  <a:srgbClr val="3B3B3B"/>
                </a:solidFill>
                <a:latin typeface="Arial"/>
                <a:cs typeface="Arial"/>
              </a:rPr>
              <a:t>state(s)		</a:t>
            </a:r>
            <a:r>
              <a:rPr sz="1815" spc="268" dirty="0">
                <a:solidFill>
                  <a:srgbClr val="3B3B3B"/>
                </a:solidFill>
                <a:latin typeface="Arial"/>
                <a:cs typeface="Arial"/>
              </a:rPr>
              <a:t>it	</a:t>
            </a:r>
            <a:r>
              <a:rPr sz="1815" spc="36" dirty="0">
                <a:solidFill>
                  <a:srgbClr val="3B3B3B"/>
                </a:solidFill>
                <a:latin typeface="Arial"/>
                <a:cs typeface="Arial"/>
              </a:rPr>
              <a:t>is	</a:t>
            </a:r>
            <a:r>
              <a:rPr sz="1815" spc="227" dirty="0">
                <a:solidFill>
                  <a:srgbClr val="3B3B3B"/>
                </a:solidFill>
                <a:latin typeface="Arial"/>
                <a:cs typeface="Arial"/>
              </a:rPr>
              <a:t>in.</a:t>
            </a:r>
            <a:endParaRPr sz="1815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3438092" y="503689"/>
            <a:ext cx="5307170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94" dirty="0"/>
              <a:t>A </a:t>
            </a:r>
            <a:r>
              <a:rPr sz="3993" spc="381" dirty="0"/>
              <a:t>Simple</a:t>
            </a:r>
            <a:r>
              <a:rPr sz="3993" spc="331" dirty="0"/>
              <a:t> </a:t>
            </a:r>
            <a:r>
              <a:rPr sz="3993" spc="336" dirty="0"/>
              <a:t>Automaton</a:t>
            </a:r>
            <a:endParaRPr sz="3993"/>
          </a:p>
        </p:txBody>
      </p:sp>
      <p:sp>
        <p:nvSpPr>
          <p:cNvPr id="27" name="object 27"/>
          <p:cNvSpPr/>
          <p:nvPr/>
        </p:nvSpPr>
        <p:spPr>
          <a:xfrm>
            <a:off x="4440858" y="3405948"/>
            <a:ext cx="1436146" cy="1133011"/>
          </a:xfrm>
          <a:custGeom>
            <a:avLst/>
            <a:gdLst/>
            <a:ahLst/>
            <a:cxnLst/>
            <a:rect l="l" t="t" r="r" b="b"/>
            <a:pathLst>
              <a:path w="1582420" h="1248410">
                <a:moveTo>
                  <a:pt x="1582420" y="1248410"/>
                </a:moveTo>
                <a:lnTo>
                  <a:pt x="1517916" y="1247889"/>
                </a:lnTo>
                <a:lnTo>
                  <a:pt x="1455024" y="1246328"/>
                </a:lnTo>
                <a:lnTo>
                  <a:pt x="1393726" y="1243725"/>
                </a:lnTo>
                <a:lnTo>
                  <a:pt x="1334004" y="1240082"/>
                </a:lnTo>
                <a:lnTo>
                  <a:pt x="1275842" y="1235399"/>
                </a:lnTo>
                <a:lnTo>
                  <a:pt x="1219222" y="1229674"/>
                </a:lnTo>
                <a:lnTo>
                  <a:pt x="1164127" y="1222910"/>
                </a:lnTo>
                <a:lnTo>
                  <a:pt x="1110540" y="1215104"/>
                </a:lnTo>
                <a:lnTo>
                  <a:pt x="1058443" y="1206258"/>
                </a:lnTo>
                <a:lnTo>
                  <a:pt x="1007821" y="1196372"/>
                </a:lnTo>
                <a:lnTo>
                  <a:pt x="958655" y="1185445"/>
                </a:lnTo>
                <a:lnTo>
                  <a:pt x="910928" y="1173479"/>
                </a:lnTo>
                <a:lnTo>
                  <a:pt x="864623" y="1160472"/>
                </a:lnTo>
                <a:lnTo>
                  <a:pt x="819723" y="1146424"/>
                </a:lnTo>
                <a:lnTo>
                  <a:pt x="776211" y="1131337"/>
                </a:lnTo>
                <a:lnTo>
                  <a:pt x="734070" y="1115210"/>
                </a:lnTo>
                <a:lnTo>
                  <a:pt x="693282" y="1098043"/>
                </a:lnTo>
                <a:lnTo>
                  <a:pt x="653831" y="1079836"/>
                </a:lnTo>
                <a:lnTo>
                  <a:pt x="615698" y="1060589"/>
                </a:lnTo>
                <a:lnTo>
                  <a:pt x="578868" y="1040303"/>
                </a:lnTo>
                <a:lnTo>
                  <a:pt x="543323" y="1018976"/>
                </a:lnTo>
                <a:lnTo>
                  <a:pt x="509045" y="996611"/>
                </a:lnTo>
                <a:lnTo>
                  <a:pt x="476017" y="973205"/>
                </a:lnTo>
                <a:lnTo>
                  <a:pt x="444223" y="948760"/>
                </a:lnTo>
                <a:lnTo>
                  <a:pt x="413645" y="923276"/>
                </a:lnTo>
                <a:lnTo>
                  <a:pt x="384266" y="896753"/>
                </a:lnTo>
                <a:lnTo>
                  <a:pt x="356069" y="869190"/>
                </a:lnTo>
                <a:lnTo>
                  <a:pt x="329037" y="840588"/>
                </a:lnTo>
                <a:lnTo>
                  <a:pt x="303152" y="810946"/>
                </a:lnTo>
                <a:lnTo>
                  <a:pt x="278397" y="780266"/>
                </a:lnTo>
                <a:lnTo>
                  <a:pt x="254756" y="748547"/>
                </a:lnTo>
                <a:lnTo>
                  <a:pt x="232211" y="715788"/>
                </a:lnTo>
                <a:lnTo>
                  <a:pt x="210744" y="681991"/>
                </a:lnTo>
                <a:lnTo>
                  <a:pt x="190340" y="647155"/>
                </a:lnTo>
                <a:lnTo>
                  <a:pt x="170979" y="611280"/>
                </a:lnTo>
                <a:lnTo>
                  <a:pt x="152646" y="574367"/>
                </a:lnTo>
                <a:lnTo>
                  <a:pt x="135324" y="536415"/>
                </a:lnTo>
                <a:lnTo>
                  <a:pt x="118994" y="497424"/>
                </a:lnTo>
                <a:lnTo>
                  <a:pt x="103640" y="457395"/>
                </a:lnTo>
                <a:lnTo>
                  <a:pt x="89245" y="416327"/>
                </a:lnTo>
                <a:lnTo>
                  <a:pt x="75792" y="374221"/>
                </a:lnTo>
                <a:lnTo>
                  <a:pt x="63263" y="331077"/>
                </a:lnTo>
                <a:lnTo>
                  <a:pt x="51641" y="286894"/>
                </a:lnTo>
                <a:lnTo>
                  <a:pt x="40909" y="241674"/>
                </a:lnTo>
                <a:lnTo>
                  <a:pt x="31050" y="195415"/>
                </a:lnTo>
                <a:lnTo>
                  <a:pt x="22047" y="148118"/>
                </a:lnTo>
                <a:lnTo>
                  <a:pt x="13882" y="99783"/>
                </a:lnTo>
                <a:lnTo>
                  <a:pt x="6539" y="50410"/>
                </a:lnTo>
                <a:lnTo>
                  <a:pt x="0" y="0"/>
                </a:lnTo>
              </a:path>
            </a:pathLst>
          </a:custGeom>
          <a:ln w="36830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/>
          <p:nvPr/>
        </p:nvSpPr>
        <p:spPr>
          <a:xfrm>
            <a:off x="4367092" y="3122406"/>
            <a:ext cx="148686" cy="297372"/>
          </a:xfrm>
          <a:custGeom>
            <a:avLst/>
            <a:gdLst/>
            <a:ahLst/>
            <a:cxnLst/>
            <a:rect l="l" t="t" r="r" b="b"/>
            <a:pathLst>
              <a:path w="163829" h="327660">
                <a:moveTo>
                  <a:pt x="69850" y="0"/>
                </a:moveTo>
                <a:lnTo>
                  <a:pt x="63500" y="0"/>
                </a:lnTo>
                <a:lnTo>
                  <a:pt x="57150" y="1270"/>
                </a:lnTo>
                <a:lnTo>
                  <a:pt x="52069" y="5080"/>
                </a:lnTo>
                <a:lnTo>
                  <a:pt x="49530" y="11430"/>
                </a:lnTo>
                <a:lnTo>
                  <a:pt x="48260" y="17780"/>
                </a:lnTo>
                <a:lnTo>
                  <a:pt x="0" y="309880"/>
                </a:lnTo>
                <a:lnTo>
                  <a:pt x="0" y="314960"/>
                </a:lnTo>
                <a:lnTo>
                  <a:pt x="2539" y="320040"/>
                </a:lnTo>
                <a:lnTo>
                  <a:pt x="7619" y="325120"/>
                </a:lnTo>
                <a:lnTo>
                  <a:pt x="12700" y="327660"/>
                </a:lnTo>
                <a:lnTo>
                  <a:pt x="19050" y="327660"/>
                </a:lnTo>
                <a:lnTo>
                  <a:pt x="69850" y="90170"/>
                </a:lnTo>
                <a:lnTo>
                  <a:pt x="102593" y="90170"/>
                </a:lnTo>
                <a:lnTo>
                  <a:pt x="81280" y="15240"/>
                </a:lnTo>
                <a:lnTo>
                  <a:pt x="80010" y="8890"/>
                </a:lnTo>
                <a:lnTo>
                  <a:pt x="76200" y="3810"/>
                </a:lnTo>
                <a:lnTo>
                  <a:pt x="69850" y="0"/>
                </a:lnTo>
                <a:close/>
              </a:path>
              <a:path w="163829" h="327660">
                <a:moveTo>
                  <a:pt x="102593" y="90170"/>
                </a:moveTo>
                <a:lnTo>
                  <a:pt x="69850" y="90170"/>
                </a:lnTo>
                <a:lnTo>
                  <a:pt x="130810" y="307340"/>
                </a:lnTo>
                <a:lnTo>
                  <a:pt x="133350" y="312420"/>
                </a:lnTo>
                <a:lnTo>
                  <a:pt x="138429" y="317500"/>
                </a:lnTo>
                <a:lnTo>
                  <a:pt x="143510" y="320040"/>
                </a:lnTo>
                <a:lnTo>
                  <a:pt x="149860" y="320040"/>
                </a:lnTo>
                <a:lnTo>
                  <a:pt x="156210" y="318770"/>
                </a:lnTo>
                <a:lnTo>
                  <a:pt x="161289" y="313690"/>
                </a:lnTo>
                <a:lnTo>
                  <a:pt x="163829" y="307340"/>
                </a:lnTo>
                <a:lnTo>
                  <a:pt x="162560" y="302260"/>
                </a:lnTo>
                <a:lnTo>
                  <a:pt x="162560" y="300990"/>
                </a:lnTo>
                <a:lnTo>
                  <a:pt x="102593" y="90170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872767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9785" y="2292530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4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/>
          <p:nvPr/>
        </p:nvSpPr>
        <p:spPr>
          <a:xfrm>
            <a:off x="4009785" y="229253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" name="object 4"/>
          <p:cNvSpPr/>
          <p:nvPr/>
        </p:nvSpPr>
        <p:spPr>
          <a:xfrm>
            <a:off x="4839661" y="3122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5877005" y="2292530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5877005" y="229253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6706881" y="3122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7744225" y="2292530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5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4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/>
          <p:nvPr/>
        </p:nvSpPr>
        <p:spPr>
          <a:xfrm>
            <a:off x="7744225" y="229253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8574101" y="312240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5655704" y="2633703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39" h="162560">
                <a:moveTo>
                  <a:pt x="0" y="0"/>
                </a:moveTo>
                <a:lnTo>
                  <a:pt x="0" y="162560"/>
                </a:lnTo>
                <a:lnTo>
                  <a:pt x="243839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7522924" y="2633703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40" h="162560">
                <a:moveTo>
                  <a:pt x="0" y="0"/>
                </a:moveTo>
                <a:lnTo>
                  <a:pt x="0" y="162560"/>
                </a:lnTo>
                <a:lnTo>
                  <a:pt x="243840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 txBox="1"/>
          <p:nvPr/>
        </p:nvSpPr>
        <p:spPr>
          <a:xfrm>
            <a:off x="4828135" y="2358230"/>
            <a:ext cx="2715537" cy="37481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  <a:tabLst>
                <a:tab pos="439737" algn="l"/>
                <a:tab pos="1878246" algn="l"/>
                <a:tab pos="2307033" algn="l"/>
                <a:tab pos="2703545" algn="l"/>
              </a:tabLst>
            </a:pPr>
            <a:r>
              <a:rPr sz="2360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360" b="1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"</a:t>
            </a:r>
            <a:r>
              <a:rPr sz="2360" b="1" dirty="0">
                <a:solidFill>
                  <a:srgbClr val="3B3B3B"/>
                </a:solidFill>
                <a:latin typeface="Courier New"/>
                <a:cs typeface="Courier New"/>
              </a:rPr>
              <a:t>	</a:t>
            </a:r>
            <a:r>
              <a:rPr sz="2360" b="1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Courier New"/>
                <a:cs typeface="Courier New"/>
              </a:rPr>
              <a:t> 	"	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88485" y="2633703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39" h="162560">
                <a:moveTo>
                  <a:pt x="0" y="0"/>
                </a:moveTo>
                <a:lnTo>
                  <a:pt x="0" y="162560"/>
                </a:lnTo>
                <a:lnTo>
                  <a:pt x="243839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5998029" y="2050666"/>
            <a:ext cx="537114" cy="363071"/>
          </a:xfrm>
          <a:custGeom>
            <a:avLst/>
            <a:gdLst/>
            <a:ahLst/>
            <a:cxnLst/>
            <a:rect l="l" t="t" r="r" b="b"/>
            <a:pathLst>
              <a:path w="591820" h="400050">
                <a:moveTo>
                  <a:pt x="0" y="399849"/>
                </a:moveTo>
                <a:lnTo>
                  <a:pt x="2210" y="340278"/>
                </a:lnTo>
                <a:lnTo>
                  <a:pt x="8637" y="285948"/>
                </a:lnTo>
                <a:lnTo>
                  <a:pt x="18970" y="236741"/>
                </a:lnTo>
                <a:lnTo>
                  <a:pt x="32902" y="192539"/>
                </a:lnTo>
                <a:lnTo>
                  <a:pt x="50123" y="153225"/>
                </a:lnTo>
                <a:lnTo>
                  <a:pt x="70326" y="118683"/>
                </a:lnTo>
                <a:lnTo>
                  <a:pt x="118439" y="63440"/>
                </a:lnTo>
                <a:lnTo>
                  <a:pt x="174771" y="25871"/>
                </a:lnTo>
                <a:lnTo>
                  <a:pt x="236854" y="5038"/>
                </a:lnTo>
                <a:lnTo>
                  <a:pt x="302218" y="0"/>
                </a:lnTo>
                <a:lnTo>
                  <a:pt x="335359" y="3110"/>
                </a:lnTo>
                <a:lnTo>
                  <a:pt x="401014" y="20004"/>
                </a:lnTo>
                <a:lnTo>
                  <a:pt x="463776" y="50346"/>
                </a:lnTo>
                <a:lnTo>
                  <a:pt x="521176" y="93196"/>
                </a:lnTo>
                <a:lnTo>
                  <a:pt x="570744" y="147615"/>
                </a:lnTo>
                <a:lnTo>
                  <a:pt x="591820" y="178869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 txBox="1"/>
          <p:nvPr/>
        </p:nvSpPr>
        <p:spPr>
          <a:xfrm>
            <a:off x="2753445" y="2444676"/>
            <a:ext cx="1055786" cy="26311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  <a:tabLst>
                <a:tab pos="431668" algn="l"/>
                <a:tab pos="1043726" algn="l"/>
              </a:tabLst>
            </a:pPr>
            <a:r>
              <a:rPr sz="1634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634" u="heavy" dirty="0">
                <a:solidFill>
                  <a:srgbClr val="3B3B3B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start	</a:t>
            </a:r>
            <a:endParaRPr sz="1634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456764" y="2180728"/>
            <a:ext cx="142923" cy="232826"/>
          </a:xfrm>
          <a:custGeom>
            <a:avLst/>
            <a:gdLst/>
            <a:ahLst/>
            <a:cxnLst/>
            <a:rect l="l" t="t" r="r" b="b"/>
            <a:pathLst>
              <a:path w="157479" h="256539">
                <a:moveTo>
                  <a:pt x="157479" y="0"/>
                </a:moveTo>
                <a:lnTo>
                  <a:pt x="0" y="41910"/>
                </a:lnTo>
                <a:lnTo>
                  <a:pt x="142239" y="256539"/>
                </a:lnTo>
                <a:lnTo>
                  <a:pt x="157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 txBox="1"/>
          <p:nvPr/>
        </p:nvSpPr>
        <p:spPr>
          <a:xfrm>
            <a:off x="5436709" y="1500692"/>
            <a:ext cx="1710466" cy="37481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A,B,C,</a:t>
            </a:r>
            <a:r>
              <a:rPr sz="2360" b="1" spc="-5" dirty="0">
                <a:solidFill>
                  <a:srgbClr val="3B3B3B"/>
                </a:solidFill>
                <a:latin typeface="Arial"/>
                <a:cs typeface="Arial"/>
              </a:rPr>
              <a:t>...</a:t>
            </a:r>
            <a:r>
              <a:rPr sz="2360" b="1" spc="-5" dirty="0">
                <a:solidFill>
                  <a:srgbClr val="3B3B3B"/>
                </a:solidFill>
                <a:latin typeface="Courier New"/>
                <a:cs typeface="Courier New"/>
              </a:rPr>
              <a:t>,Z</a:t>
            </a:r>
            <a:endParaRPr sz="2360">
              <a:latin typeface="Courier New"/>
              <a:cs typeface="Courier New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827213" y="2375519"/>
            <a:ext cx="662748" cy="662748"/>
          </a:xfrm>
          <a:custGeom>
            <a:avLst/>
            <a:gdLst/>
            <a:ahLst/>
            <a:cxnLst/>
            <a:rect l="l" t="t" r="r" b="b"/>
            <a:pathLst>
              <a:path w="730250" h="730250">
                <a:moveTo>
                  <a:pt x="364489" y="0"/>
                </a:moveTo>
                <a:lnTo>
                  <a:pt x="411604" y="2746"/>
                </a:lnTo>
                <a:lnTo>
                  <a:pt x="456623" y="10788"/>
                </a:lnTo>
                <a:lnTo>
                  <a:pt x="499256" y="23832"/>
                </a:lnTo>
                <a:lnTo>
                  <a:pt x="539212" y="41583"/>
                </a:lnTo>
                <a:lnTo>
                  <a:pt x="576199" y="63745"/>
                </a:lnTo>
                <a:lnTo>
                  <a:pt x="609925" y="90024"/>
                </a:lnTo>
                <a:lnTo>
                  <a:pt x="640100" y="120126"/>
                </a:lnTo>
                <a:lnTo>
                  <a:pt x="666432" y="153754"/>
                </a:lnTo>
                <a:lnTo>
                  <a:pt x="688629" y="190616"/>
                </a:lnTo>
                <a:lnTo>
                  <a:pt x="706401" y="230415"/>
                </a:lnTo>
                <a:lnTo>
                  <a:pt x="719456" y="272856"/>
                </a:lnTo>
                <a:lnTo>
                  <a:pt x="727503" y="317646"/>
                </a:lnTo>
                <a:lnTo>
                  <a:pt x="730250" y="364489"/>
                </a:lnTo>
                <a:lnTo>
                  <a:pt x="727503" y="411354"/>
                </a:lnTo>
                <a:lnTo>
                  <a:pt x="719456" y="456204"/>
                </a:lnTo>
                <a:lnTo>
                  <a:pt x="706401" y="498736"/>
                </a:lnTo>
                <a:lnTo>
                  <a:pt x="688629" y="538650"/>
                </a:lnTo>
                <a:lnTo>
                  <a:pt x="666432" y="575644"/>
                </a:lnTo>
                <a:lnTo>
                  <a:pt x="640100" y="609415"/>
                </a:lnTo>
                <a:lnTo>
                  <a:pt x="609925" y="639663"/>
                </a:lnTo>
                <a:lnTo>
                  <a:pt x="576199" y="666085"/>
                </a:lnTo>
                <a:lnTo>
                  <a:pt x="539212" y="688379"/>
                </a:lnTo>
                <a:lnTo>
                  <a:pt x="499256" y="706245"/>
                </a:lnTo>
                <a:lnTo>
                  <a:pt x="456623" y="719380"/>
                </a:lnTo>
                <a:lnTo>
                  <a:pt x="411604" y="727482"/>
                </a:lnTo>
                <a:lnTo>
                  <a:pt x="364489" y="730250"/>
                </a:lnTo>
                <a:lnTo>
                  <a:pt x="317646" y="727482"/>
                </a:lnTo>
                <a:lnTo>
                  <a:pt x="272856" y="719380"/>
                </a:lnTo>
                <a:lnTo>
                  <a:pt x="230415" y="706245"/>
                </a:lnTo>
                <a:lnTo>
                  <a:pt x="190616" y="688379"/>
                </a:lnTo>
                <a:lnTo>
                  <a:pt x="153754" y="666085"/>
                </a:lnTo>
                <a:lnTo>
                  <a:pt x="120126" y="639663"/>
                </a:lnTo>
                <a:lnTo>
                  <a:pt x="90024" y="609415"/>
                </a:lnTo>
                <a:lnTo>
                  <a:pt x="63745" y="575644"/>
                </a:lnTo>
                <a:lnTo>
                  <a:pt x="41583" y="538650"/>
                </a:lnTo>
                <a:lnTo>
                  <a:pt x="23832" y="498736"/>
                </a:lnTo>
                <a:lnTo>
                  <a:pt x="10788" y="456204"/>
                </a:lnTo>
                <a:lnTo>
                  <a:pt x="2746" y="411354"/>
                </a:lnTo>
                <a:lnTo>
                  <a:pt x="0" y="364489"/>
                </a:lnTo>
                <a:lnTo>
                  <a:pt x="2746" y="317646"/>
                </a:lnTo>
                <a:lnTo>
                  <a:pt x="10788" y="272856"/>
                </a:lnTo>
                <a:lnTo>
                  <a:pt x="23832" y="230415"/>
                </a:lnTo>
                <a:lnTo>
                  <a:pt x="41583" y="190616"/>
                </a:lnTo>
                <a:lnTo>
                  <a:pt x="63745" y="153754"/>
                </a:lnTo>
                <a:lnTo>
                  <a:pt x="90024" y="120126"/>
                </a:lnTo>
                <a:lnTo>
                  <a:pt x="120126" y="90024"/>
                </a:lnTo>
                <a:lnTo>
                  <a:pt x="153754" y="63745"/>
                </a:lnTo>
                <a:lnTo>
                  <a:pt x="190616" y="41583"/>
                </a:lnTo>
                <a:lnTo>
                  <a:pt x="230415" y="23832"/>
                </a:lnTo>
                <a:lnTo>
                  <a:pt x="272856" y="10788"/>
                </a:lnTo>
                <a:lnTo>
                  <a:pt x="317646" y="2746"/>
                </a:lnTo>
                <a:lnTo>
                  <a:pt x="364489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7827213" y="237551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8491112" y="303941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6182445" y="4296911"/>
            <a:ext cx="4149378" cy="1610188"/>
          </a:xfrm>
          <a:custGeom>
            <a:avLst/>
            <a:gdLst/>
            <a:ahLst/>
            <a:cxnLst/>
            <a:rect l="l" t="t" r="r" b="b"/>
            <a:pathLst>
              <a:path w="4572000" h="1774190">
                <a:moveTo>
                  <a:pt x="4572000" y="0"/>
                </a:moveTo>
                <a:lnTo>
                  <a:pt x="0" y="0"/>
                </a:lnTo>
                <a:lnTo>
                  <a:pt x="0" y="1774189"/>
                </a:lnTo>
                <a:lnTo>
                  <a:pt x="4572000" y="1774189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6182445" y="4296911"/>
            <a:ext cx="4149378" cy="1610188"/>
          </a:xfrm>
          <a:custGeom>
            <a:avLst/>
            <a:gdLst/>
            <a:ahLst/>
            <a:cxnLst/>
            <a:rect l="l" t="t" r="r" b="b"/>
            <a:pathLst>
              <a:path w="4572000" h="1774190">
                <a:moveTo>
                  <a:pt x="2286000" y="1774189"/>
                </a:moveTo>
                <a:lnTo>
                  <a:pt x="0" y="1774189"/>
                </a:lnTo>
                <a:lnTo>
                  <a:pt x="0" y="0"/>
                </a:lnTo>
                <a:lnTo>
                  <a:pt x="4572000" y="0"/>
                </a:lnTo>
                <a:lnTo>
                  <a:pt x="4572000" y="1774189"/>
                </a:lnTo>
                <a:lnTo>
                  <a:pt x="2286000" y="1774189"/>
                </a:lnTo>
                <a:close/>
              </a:path>
            </a:pathLst>
          </a:custGeom>
          <a:ln w="3665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6084474" y="4198940"/>
            <a:ext cx="4149378" cy="1610188"/>
          </a:xfrm>
          <a:custGeom>
            <a:avLst/>
            <a:gdLst/>
            <a:ahLst/>
            <a:cxnLst/>
            <a:rect l="l" t="t" r="r" b="b"/>
            <a:pathLst>
              <a:path w="4572000" h="1774189">
                <a:moveTo>
                  <a:pt x="4572000" y="0"/>
                </a:moveTo>
                <a:lnTo>
                  <a:pt x="0" y="0"/>
                </a:lnTo>
                <a:lnTo>
                  <a:pt x="0" y="1774189"/>
                </a:lnTo>
                <a:lnTo>
                  <a:pt x="4572000" y="17741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 txBox="1"/>
          <p:nvPr/>
        </p:nvSpPr>
        <p:spPr>
          <a:xfrm>
            <a:off x="6084474" y="4198939"/>
            <a:ext cx="4149378" cy="1494377"/>
          </a:xfrm>
          <a:prstGeom prst="rect">
            <a:avLst/>
          </a:prstGeom>
          <a:ln w="36659">
            <a:solidFill>
              <a:srgbClr val="000000"/>
            </a:solidFill>
          </a:ln>
        </p:spPr>
        <p:txBody>
          <a:bodyPr vert="horz" wrap="square" lIns="0" tIns="82988" rIns="0" bIns="0" rtlCol="0">
            <a:spAutoFit/>
          </a:bodyPr>
          <a:lstStyle/>
          <a:p>
            <a:pPr algn="ctr">
              <a:spcBef>
                <a:spcPts val="653"/>
              </a:spcBef>
              <a:tabLst>
                <a:tab pos="863336" algn="l"/>
                <a:tab pos="1808511" algn="l"/>
                <a:tab pos="2350834" algn="l"/>
              </a:tabLst>
            </a:pPr>
            <a:r>
              <a:rPr sz="1815" spc="113" dirty="0">
                <a:solidFill>
                  <a:srgbClr val="3B3B3B"/>
                </a:solidFill>
                <a:latin typeface="Arial"/>
                <a:cs typeface="Arial"/>
              </a:rPr>
              <a:t>These	</a:t>
            </a:r>
            <a:r>
              <a:rPr sz="1815" spc="132" dirty="0">
                <a:solidFill>
                  <a:srgbClr val="3B3B3B"/>
                </a:solidFill>
                <a:latin typeface="Arial"/>
                <a:cs typeface="Arial"/>
              </a:rPr>
              <a:t>arrows	</a:t>
            </a:r>
            <a:r>
              <a:rPr sz="1815" spc="150" dirty="0">
                <a:solidFill>
                  <a:srgbClr val="3B3B3B"/>
                </a:solidFill>
                <a:latin typeface="Arial"/>
                <a:cs typeface="Arial"/>
              </a:rPr>
              <a:t>are	</a:t>
            </a:r>
            <a:r>
              <a:rPr sz="1815" spc="132" dirty="0">
                <a:solidFill>
                  <a:srgbClr val="3B3B3B"/>
                </a:solidFill>
                <a:latin typeface="Arial"/>
                <a:cs typeface="Arial"/>
              </a:rPr>
              <a:t>called</a:t>
            </a:r>
            <a:endParaRPr sz="1815">
              <a:latin typeface="Arial"/>
              <a:cs typeface="Arial"/>
            </a:endParaRPr>
          </a:p>
          <a:p>
            <a:pPr marL="124486" marR="122757" indent="2882" algn="ctr">
              <a:lnSpc>
                <a:spcPct val="135200"/>
              </a:lnSpc>
              <a:spcBef>
                <a:spcPts val="5"/>
              </a:spcBef>
              <a:tabLst>
                <a:tab pos="545781" algn="l"/>
                <a:tab pos="1217777" algn="l"/>
                <a:tab pos="1806782" algn="l"/>
                <a:tab pos="1967577" algn="l"/>
                <a:tab pos="2575601" algn="l"/>
                <a:tab pos="3155385" algn="l"/>
                <a:tab pos="3487925" algn="l"/>
                <a:tab pos="3814125" algn="l"/>
              </a:tabLst>
            </a:pPr>
            <a:r>
              <a:rPr sz="1815" b="1" spc="191" dirty="0">
                <a:solidFill>
                  <a:srgbClr val="0000FF"/>
                </a:solidFill>
                <a:latin typeface="Arial"/>
                <a:cs typeface="Arial"/>
              </a:rPr>
              <a:t>transitions</a:t>
            </a:r>
            <a:r>
              <a:rPr sz="1815" spc="191" dirty="0">
                <a:solidFill>
                  <a:srgbClr val="3B3B3B"/>
                </a:solidFill>
                <a:latin typeface="Arial"/>
                <a:cs typeface="Arial"/>
              </a:rPr>
              <a:t>.		</a:t>
            </a:r>
            <a:r>
              <a:rPr sz="1815" spc="159" dirty="0">
                <a:solidFill>
                  <a:srgbClr val="3B3B3B"/>
                </a:solidFill>
                <a:latin typeface="Arial"/>
                <a:cs typeface="Arial"/>
              </a:rPr>
              <a:t>The	automaton  </a:t>
            </a:r>
            <a:r>
              <a:rPr sz="1815" spc="45" dirty="0">
                <a:solidFill>
                  <a:srgbClr val="3B3B3B"/>
                </a:solidFill>
                <a:latin typeface="Arial"/>
                <a:cs typeface="Arial"/>
              </a:rPr>
              <a:t>ch</a:t>
            </a:r>
            <a:r>
              <a:rPr sz="1815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1815" spc="103" dirty="0">
                <a:solidFill>
                  <a:srgbClr val="3B3B3B"/>
                </a:solidFill>
                <a:latin typeface="Arial"/>
                <a:cs typeface="Arial"/>
              </a:rPr>
              <a:t>n</a:t>
            </a:r>
            <a:r>
              <a:rPr sz="1815" spc="277" dirty="0">
                <a:solidFill>
                  <a:srgbClr val="3B3B3B"/>
                </a:solidFill>
                <a:latin typeface="Arial"/>
                <a:cs typeface="Arial"/>
              </a:rPr>
              <a:t>g</a:t>
            </a:r>
            <a:r>
              <a:rPr sz="1815" spc="103" dirty="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sz="1815" spc="-18" dirty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1815" dirty="0">
                <a:solidFill>
                  <a:srgbClr val="3B3B3B"/>
                </a:solidFill>
                <a:latin typeface="Arial"/>
                <a:cs typeface="Arial"/>
              </a:rPr>
              <a:t>	</a:t>
            </a:r>
            <a:r>
              <a:rPr sz="1815" spc="-45" dirty="0">
                <a:solidFill>
                  <a:srgbClr val="3B3B3B"/>
                </a:solidFill>
                <a:latin typeface="Arial"/>
                <a:cs typeface="Arial"/>
              </a:rPr>
              <a:t>w</a:t>
            </a:r>
            <a:r>
              <a:rPr sz="1815" spc="-36" dirty="0">
                <a:solidFill>
                  <a:srgbClr val="3B3B3B"/>
                </a:solidFill>
                <a:latin typeface="Arial"/>
                <a:cs typeface="Arial"/>
              </a:rPr>
              <a:t>h</a:t>
            </a:r>
            <a:r>
              <a:rPr sz="1815" spc="91" dirty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1815" spc="45" dirty="0">
                <a:solidFill>
                  <a:srgbClr val="3B3B3B"/>
                </a:solidFill>
                <a:latin typeface="Arial"/>
                <a:cs typeface="Arial"/>
              </a:rPr>
              <a:t>ch</a:t>
            </a:r>
            <a:r>
              <a:rPr sz="1815" dirty="0">
                <a:solidFill>
                  <a:srgbClr val="3B3B3B"/>
                </a:solidFill>
                <a:latin typeface="Arial"/>
                <a:cs typeface="Arial"/>
              </a:rPr>
              <a:t>	</a:t>
            </a:r>
            <a:r>
              <a:rPr sz="1815" spc="-481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815" spc="-18" dirty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1815" spc="145" dirty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1815" spc="295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1815" spc="272" dirty="0">
                <a:solidFill>
                  <a:srgbClr val="3B3B3B"/>
                </a:solidFill>
                <a:latin typeface="Arial"/>
                <a:cs typeface="Arial"/>
              </a:rPr>
              <a:t>te</a:t>
            </a:r>
            <a:r>
              <a:rPr sz="1815" spc="581" dirty="0">
                <a:solidFill>
                  <a:srgbClr val="3B3B3B"/>
                </a:solidFill>
                <a:latin typeface="Arial"/>
                <a:cs typeface="Arial"/>
              </a:rPr>
              <a:t>(</a:t>
            </a:r>
            <a:r>
              <a:rPr sz="1815" spc="-23" dirty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1815" spc="549" dirty="0">
                <a:solidFill>
                  <a:srgbClr val="3B3B3B"/>
                </a:solidFill>
                <a:latin typeface="Arial"/>
                <a:cs typeface="Arial"/>
              </a:rPr>
              <a:t>)</a:t>
            </a:r>
            <a:r>
              <a:rPr sz="1815" dirty="0">
                <a:solidFill>
                  <a:srgbClr val="3B3B3B"/>
                </a:solidFill>
                <a:latin typeface="Arial"/>
                <a:cs typeface="Arial"/>
              </a:rPr>
              <a:t>	</a:t>
            </a:r>
            <a:r>
              <a:rPr sz="1815" spc="91" dirty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1815" spc="436" dirty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1815" dirty="0">
                <a:solidFill>
                  <a:srgbClr val="3B3B3B"/>
                </a:solidFill>
                <a:latin typeface="Arial"/>
                <a:cs typeface="Arial"/>
              </a:rPr>
              <a:t>	</a:t>
            </a:r>
            <a:r>
              <a:rPr sz="1815" spc="91" dirty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1815" spc="-18" dirty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1815" dirty="0">
                <a:solidFill>
                  <a:srgbClr val="3B3B3B"/>
                </a:solidFill>
                <a:latin typeface="Arial"/>
                <a:cs typeface="Arial"/>
              </a:rPr>
              <a:t>	</a:t>
            </a:r>
            <a:r>
              <a:rPr sz="1815" spc="91" dirty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1815" spc="73" dirty="0">
                <a:solidFill>
                  <a:srgbClr val="3B3B3B"/>
                </a:solidFill>
                <a:latin typeface="Arial"/>
                <a:cs typeface="Arial"/>
              </a:rPr>
              <a:t>n  </a:t>
            </a:r>
            <a:r>
              <a:rPr sz="1815" spc="109" dirty="0">
                <a:solidFill>
                  <a:srgbClr val="3B3B3B"/>
                </a:solidFill>
                <a:latin typeface="Arial"/>
                <a:cs typeface="Arial"/>
              </a:rPr>
              <a:t>by	</a:t>
            </a:r>
            <a:r>
              <a:rPr sz="1815" spc="185" dirty="0">
                <a:solidFill>
                  <a:srgbClr val="3B3B3B"/>
                </a:solidFill>
                <a:latin typeface="Arial"/>
                <a:cs typeface="Arial"/>
              </a:rPr>
              <a:t>following	transitions.</a:t>
            </a:r>
            <a:endParaRPr sz="1815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3438092" y="503689"/>
            <a:ext cx="5307170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94" dirty="0"/>
              <a:t>A </a:t>
            </a:r>
            <a:r>
              <a:rPr sz="3993" spc="381" dirty="0"/>
              <a:t>Simple</a:t>
            </a:r>
            <a:r>
              <a:rPr sz="3993" spc="331" dirty="0"/>
              <a:t> </a:t>
            </a:r>
            <a:r>
              <a:rPr sz="3993" spc="336" dirty="0"/>
              <a:t>Automaton</a:t>
            </a:r>
            <a:endParaRPr sz="3993"/>
          </a:p>
        </p:txBody>
      </p:sp>
      <p:sp>
        <p:nvSpPr>
          <p:cNvPr id="27" name="object 27"/>
          <p:cNvSpPr/>
          <p:nvPr/>
        </p:nvSpPr>
        <p:spPr>
          <a:xfrm>
            <a:off x="5360638" y="2995619"/>
            <a:ext cx="723836" cy="2008991"/>
          </a:xfrm>
          <a:custGeom>
            <a:avLst/>
            <a:gdLst/>
            <a:ahLst/>
            <a:cxnLst/>
            <a:rect l="l" t="t" r="r" b="b"/>
            <a:pathLst>
              <a:path w="797560" h="2213610">
                <a:moveTo>
                  <a:pt x="797560" y="2213610"/>
                </a:moveTo>
                <a:lnTo>
                  <a:pt x="740564" y="2210682"/>
                </a:lnTo>
                <a:lnTo>
                  <a:pt x="685937" y="2201901"/>
                </a:lnTo>
                <a:lnTo>
                  <a:pt x="633648" y="2187266"/>
                </a:lnTo>
                <a:lnTo>
                  <a:pt x="583667" y="2166776"/>
                </a:lnTo>
                <a:lnTo>
                  <a:pt x="535964" y="2140432"/>
                </a:lnTo>
                <a:lnTo>
                  <a:pt x="490509" y="2108234"/>
                </a:lnTo>
                <a:lnTo>
                  <a:pt x="447272" y="2070182"/>
                </a:lnTo>
                <a:lnTo>
                  <a:pt x="406222" y="2026276"/>
                </a:lnTo>
                <a:lnTo>
                  <a:pt x="367330" y="1976515"/>
                </a:lnTo>
                <a:lnTo>
                  <a:pt x="330566" y="1920901"/>
                </a:lnTo>
                <a:lnTo>
                  <a:pt x="295899" y="1859432"/>
                </a:lnTo>
                <a:lnTo>
                  <a:pt x="263300" y="1792109"/>
                </a:lnTo>
                <a:lnTo>
                  <a:pt x="247767" y="1756252"/>
                </a:lnTo>
                <a:lnTo>
                  <a:pt x="232739" y="1718932"/>
                </a:lnTo>
                <a:lnTo>
                  <a:pt x="218213" y="1680148"/>
                </a:lnTo>
                <a:lnTo>
                  <a:pt x="204185" y="1639900"/>
                </a:lnTo>
                <a:lnTo>
                  <a:pt x="190652" y="1598189"/>
                </a:lnTo>
                <a:lnTo>
                  <a:pt x="177609" y="1555015"/>
                </a:lnTo>
                <a:lnTo>
                  <a:pt x="165053" y="1510377"/>
                </a:lnTo>
                <a:lnTo>
                  <a:pt x="152980" y="1464275"/>
                </a:lnTo>
                <a:lnTo>
                  <a:pt x="141386" y="1416710"/>
                </a:lnTo>
                <a:lnTo>
                  <a:pt x="130268" y="1367681"/>
                </a:lnTo>
                <a:lnTo>
                  <a:pt x="119622" y="1317189"/>
                </a:lnTo>
                <a:lnTo>
                  <a:pt x="109444" y="1265233"/>
                </a:lnTo>
                <a:lnTo>
                  <a:pt x="99730" y="1211814"/>
                </a:lnTo>
                <a:lnTo>
                  <a:pt x="90477" y="1156931"/>
                </a:lnTo>
                <a:lnTo>
                  <a:pt x="81680" y="1100584"/>
                </a:lnTo>
                <a:lnTo>
                  <a:pt x="73337" y="1042774"/>
                </a:lnTo>
                <a:lnTo>
                  <a:pt x="65443" y="983501"/>
                </a:lnTo>
                <a:lnTo>
                  <a:pt x="57994" y="922764"/>
                </a:lnTo>
                <a:lnTo>
                  <a:pt x="50988" y="860563"/>
                </a:lnTo>
                <a:lnTo>
                  <a:pt x="44419" y="796899"/>
                </a:lnTo>
                <a:lnTo>
                  <a:pt x="38285" y="731771"/>
                </a:lnTo>
                <a:lnTo>
                  <a:pt x="32581" y="665180"/>
                </a:lnTo>
                <a:lnTo>
                  <a:pt x="27304" y="597125"/>
                </a:lnTo>
                <a:lnTo>
                  <a:pt x="22449" y="527607"/>
                </a:lnTo>
                <a:lnTo>
                  <a:pt x="18015" y="456625"/>
                </a:lnTo>
                <a:lnTo>
                  <a:pt x="13995" y="384180"/>
                </a:lnTo>
                <a:lnTo>
                  <a:pt x="10388" y="310271"/>
                </a:lnTo>
                <a:lnTo>
                  <a:pt x="7188" y="234898"/>
                </a:lnTo>
                <a:lnTo>
                  <a:pt x="4393" y="158062"/>
                </a:lnTo>
                <a:lnTo>
                  <a:pt x="1998" y="79763"/>
                </a:lnTo>
                <a:lnTo>
                  <a:pt x="0" y="0"/>
                </a:lnTo>
              </a:path>
            </a:pathLst>
          </a:custGeom>
          <a:ln w="36829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/>
          <p:nvPr/>
        </p:nvSpPr>
        <p:spPr>
          <a:xfrm>
            <a:off x="5286870" y="2707468"/>
            <a:ext cx="148686" cy="295067"/>
          </a:xfrm>
          <a:custGeom>
            <a:avLst/>
            <a:gdLst/>
            <a:ahLst/>
            <a:cxnLst/>
            <a:rect l="l" t="t" r="r" b="b"/>
            <a:pathLst>
              <a:path w="163829" h="325120">
                <a:moveTo>
                  <a:pt x="78739" y="0"/>
                </a:moveTo>
                <a:lnTo>
                  <a:pt x="72389" y="1270"/>
                </a:lnTo>
                <a:lnTo>
                  <a:pt x="67310" y="5080"/>
                </a:lnTo>
                <a:lnTo>
                  <a:pt x="63500" y="10160"/>
                </a:lnTo>
                <a:lnTo>
                  <a:pt x="62229" y="16510"/>
                </a:lnTo>
                <a:lnTo>
                  <a:pt x="0" y="306070"/>
                </a:lnTo>
                <a:lnTo>
                  <a:pt x="0" y="311150"/>
                </a:lnTo>
                <a:lnTo>
                  <a:pt x="2539" y="317500"/>
                </a:lnTo>
                <a:lnTo>
                  <a:pt x="6350" y="322580"/>
                </a:lnTo>
                <a:lnTo>
                  <a:pt x="12700" y="325120"/>
                </a:lnTo>
                <a:lnTo>
                  <a:pt x="19050" y="325120"/>
                </a:lnTo>
                <a:lnTo>
                  <a:pt x="80010" y="90170"/>
                </a:lnTo>
                <a:lnTo>
                  <a:pt x="112448" y="90170"/>
                </a:lnTo>
                <a:lnTo>
                  <a:pt x="95250" y="16510"/>
                </a:lnTo>
                <a:lnTo>
                  <a:pt x="93979" y="10160"/>
                </a:lnTo>
                <a:lnTo>
                  <a:pt x="90169" y="3810"/>
                </a:lnTo>
                <a:lnTo>
                  <a:pt x="85089" y="1270"/>
                </a:lnTo>
                <a:lnTo>
                  <a:pt x="78739" y="0"/>
                </a:lnTo>
                <a:close/>
              </a:path>
              <a:path w="163829" h="325120">
                <a:moveTo>
                  <a:pt x="112448" y="90170"/>
                </a:moveTo>
                <a:lnTo>
                  <a:pt x="80010" y="90170"/>
                </a:lnTo>
                <a:lnTo>
                  <a:pt x="132079" y="309880"/>
                </a:lnTo>
                <a:lnTo>
                  <a:pt x="133350" y="316230"/>
                </a:lnTo>
                <a:lnTo>
                  <a:pt x="137160" y="321310"/>
                </a:lnTo>
                <a:lnTo>
                  <a:pt x="143510" y="323850"/>
                </a:lnTo>
                <a:lnTo>
                  <a:pt x="149860" y="323850"/>
                </a:lnTo>
                <a:lnTo>
                  <a:pt x="156210" y="322580"/>
                </a:lnTo>
                <a:lnTo>
                  <a:pt x="163829" y="312420"/>
                </a:lnTo>
                <a:lnTo>
                  <a:pt x="162560" y="306070"/>
                </a:lnTo>
                <a:lnTo>
                  <a:pt x="162560" y="304800"/>
                </a:lnTo>
                <a:lnTo>
                  <a:pt x="112448" y="90170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1097554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7631" y="503689"/>
            <a:ext cx="7304058" cy="62610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3993" spc="394" dirty="0"/>
              <a:t>A </a:t>
            </a:r>
            <a:r>
              <a:rPr sz="3993" spc="445" dirty="0"/>
              <a:t>More </a:t>
            </a:r>
            <a:r>
              <a:rPr sz="3993" spc="399" dirty="0"/>
              <a:t>Complex</a:t>
            </a:r>
            <a:r>
              <a:rPr sz="3993" spc="250" dirty="0"/>
              <a:t> </a:t>
            </a:r>
            <a:r>
              <a:rPr sz="3993" spc="336" dirty="0"/>
              <a:t>Automaton</a:t>
            </a:r>
            <a:endParaRPr sz="3993"/>
          </a:p>
        </p:txBody>
      </p:sp>
      <p:sp>
        <p:nvSpPr>
          <p:cNvPr id="3" name="object 3"/>
          <p:cNvSpPr/>
          <p:nvPr/>
        </p:nvSpPr>
        <p:spPr>
          <a:xfrm>
            <a:off x="3594847" y="2282158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5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4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94847" y="22821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24723" y="31120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39660" y="1418856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4839661" y="141885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69536" y="22487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99412" y="1418856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499412" y="141885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329287" y="22487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159163" y="1418856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5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4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159163" y="141885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989039" y="224873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839660" y="3145458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839661" y="31454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669536" y="39753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499412" y="3145458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499412" y="31454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329287" y="39753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159163" y="3145458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5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4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159163" y="3145458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989039" y="397533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009785" y="1841863"/>
            <a:ext cx="617796" cy="440295"/>
          </a:xfrm>
          <a:custGeom>
            <a:avLst/>
            <a:gdLst/>
            <a:ahLst/>
            <a:cxnLst/>
            <a:rect l="l" t="t" r="r" b="b"/>
            <a:pathLst>
              <a:path w="680720" h="485139">
                <a:moveTo>
                  <a:pt x="0" y="485139"/>
                </a:moveTo>
                <a:lnTo>
                  <a:pt x="1704" y="437374"/>
                </a:lnTo>
                <a:lnTo>
                  <a:pt x="6818" y="392689"/>
                </a:lnTo>
                <a:lnTo>
                  <a:pt x="15340" y="350983"/>
                </a:lnTo>
                <a:lnTo>
                  <a:pt x="27269" y="312155"/>
                </a:lnTo>
                <a:lnTo>
                  <a:pt x="42604" y="276105"/>
                </a:lnTo>
                <a:lnTo>
                  <a:pt x="61344" y="242732"/>
                </a:lnTo>
                <a:lnTo>
                  <a:pt x="109037" y="183611"/>
                </a:lnTo>
                <a:lnTo>
                  <a:pt x="137987" y="157661"/>
                </a:lnTo>
                <a:lnTo>
                  <a:pt x="170338" y="133984"/>
                </a:lnTo>
                <a:lnTo>
                  <a:pt x="206090" y="112479"/>
                </a:lnTo>
                <a:lnTo>
                  <a:pt x="245242" y="93045"/>
                </a:lnTo>
                <a:lnTo>
                  <a:pt x="287792" y="75580"/>
                </a:lnTo>
                <a:lnTo>
                  <a:pt x="333739" y="59984"/>
                </a:lnTo>
                <a:lnTo>
                  <a:pt x="383083" y="46156"/>
                </a:lnTo>
                <a:lnTo>
                  <a:pt x="435823" y="33995"/>
                </a:lnTo>
                <a:lnTo>
                  <a:pt x="491957" y="23400"/>
                </a:lnTo>
                <a:lnTo>
                  <a:pt x="551486" y="14269"/>
                </a:lnTo>
                <a:lnTo>
                  <a:pt x="614407" y="6503"/>
                </a:lnTo>
                <a:lnTo>
                  <a:pt x="680720" y="0"/>
                </a:lnTo>
              </a:path>
            </a:pathLst>
          </a:custGeom>
          <a:ln w="368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614903" y="1769249"/>
            <a:ext cx="224758" cy="147533"/>
          </a:xfrm>
          <a:custGeom>
            <a:avLst/>
            <a:gdLst/>
            <a:ahLst/>
            <a:cxnLst/>
            <a:rect l="l" t="t" r="r" b="b"/>
            <a:pathLst>
              <a:path w="247650" h="162560">
                <a:moveTo>
                  <a:pt x="0" y="0"/>
                </a:moveTo>
                <a:lnTo>
                  <a:pt x="7620" y="162560"/>
                </a:lnTo>
                <a:lnTo>
                  <a:pt x="247650" y="711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56165" y="1392346"/>
            <a:ext cx="228216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0</a:t>
            </a:r>
            <a:endParaRPr sz="290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669536" y="1833795"/>
            <a:ext cx="617796" cy="0"/>
          </a:xfrm>
          <a:custGeom>
            <a:avLst/>
            <a:gdLst/>
            <a:ahLst/>
            <a:cxnLst/>
            <a:rect l="l" t="t" r="r" b="b"/>
            <a:pathLst>
              <a:path w="680720">
                <a:moveTo>
                  <a:pt x="0" y="0"/>
                </a:moveTo>
                <a:lnTo>
                  <a:pt x="68072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278111" y="1760027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39" h="162560">
                <a:moveTo>
                  <a:pt x="0" y="0"/>
                </a:moveTo>
                <a:lnTo>
                  <a:pt x="0" y="162560"/>
                </a:lnTo>
                <a:lnTo>
                  <a:pt x="243839" y="812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329288" y="1833795"/>
            <a:ext cx="617796" cy="0"/>
          </a:xfrm>
          <a:custGeom>
            <a:avLst/>
            <a:gdLst/>
            <a:ahLst/>
            <a:cxnLst/>
            <a:rect l="l" t="t" r="r" b="b"/>
            <a:pathLst>
              <a:path w="680720">
                <a:moveTo>
                  <a:pt x="0" y="0"/>
                </a:moveTo>
                <a:lnTo>
                  <a:pt x="68072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937862" y="1760027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40" h="162560">
                <a:moveTo>
                  <a:pt x="0" y="0"/>
                </a:moveTo>
                <a:lnTo>
                  <a:pt x="0" y="162560"/>
                </a:lnTo>
                <a:lnTo>
                  <a:pt x="243840" y="812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69213" y="1167588"/>
            <a:ext cx="1887967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  <a:tabLst>
                <a:tab pos="1670768" algn="l"/>
              </a:tabLst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1	0</a:t>
            </a:r>
            <a:endParaRPr sz="290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009785" y="3112034"/>
            <a:ext cx="617796" cy="440295"/>
          </a:xfrm>
          <a:custGeom>
            <a:avLst/>
            <a:gdLst/>
            <a:ahLst/>
            <a:cxnLst/>
            <a:rect l="l" t="t" r="r" b="b"/>
            <a:pathLst>
              <a:path w="680720" h="485139">
                <a:moveTo>
                  <a:pt x="0" y="0"/>
                </a:moveTo>
                <a:lnTo>
                  <a:pt x="1704" y="47765"/>
                </a:lnTo>
                <a:lnTo>
                  <a:pt x="6818" y="92450"/>
                </a:lnTo>
                <a:lnTo>
                  <a:pt x="15340" y="134156"/>
                </a:lnTo>
                <a:lnTo>
                  <a:pt x="27269" y="172984"/>
                </a:lnTo>
                <a:lnTo>
                  <a:pt x="42604" y="209034"/>
                </a:lnTo>
                <a:lnTo>
                  <a:pt x="61344" y="242407"/>
                </a:lnTo>
                <a:lnTo>
                  <a:pt x="109037" y="301528"/>
                </a:lnTo>
                <a:lnTo>
                  <a:pt x="137987" y="327478"/>
                </a:lnTo>
                <a:lnTo>
                  <a:pt x="170338" y="351155"/>
                </a:lnTo>
                <a:lnTo>
                  <a:pt x="206090" y="372660"/>
                </a:lnTo>
                <a:lnTo>
                  <a:pt x="245242" y="392094"/>
                </a:lnTo>
                <a:lnTo>
                  <a:pt x="287792" y="409559"/>
                </a:lnTo>
                <a:lnTo>
                  <a:pt x="333739" y="425155"/>
                </a:lnTo>
                <a:lnTo>
                  <a:pt x="383083" y="438983"/>
                </a:lnTo>
                <a:lnTo>
                  <a:pt x="435823" y="451144"/>
                </a:lnTo>
                <a:lnTo>
                  <a:pt x="491957" y="461739"/>
                </a:lnTo>
                <a:lnTo>
                  <a:pt x="551486" y="470870"/>
                </a:lnTo>
                <a:lnTo>
                  <a:pt x="614407" y="478636"/>
                </a:lnTo>
                <a:lnTo>
                  <a:pt x="680720" y="485139"/>
                </a:lnTo>
              </a:path>
            </a:pathLst>
          </a:custGeom>
          <a:ln w="368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614903" y="3477410"/>
            <a:ext cx="224758" cy="147533"/>
          </a:xfrm>
          <a:custGeom>
            <a:avLst/>
            <a:gdLst/>
            <a:ahLst/>
            <a:cxnLst/>
            <a:rect l="l" t="t" r="r" b="b"/>
            <a:pathLst>
              <a:path w="247650" h="162560">
                <a:moveTo>
                  <a:pt x="7620" y="0"/>
                </a:moveTo>
                <a:lnTo>
                  <a:pt x="0" y="162560"/>
                </a:lnTo>
                <a:lnTo>
                  <a:pt x="247650" y="91439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08032" y="3497003"/>
            <a:ext cx="228216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1</a:t>
            </a:r>
            <a:endParaRPr sz="290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669536" y="3560396"/>
            <a:ext cx="617796" cy="0"/>
          </a:xfrm>
          <a:custGeom>
            <a:avLst/>
            <a:gdLst/>
            <a:ahLst/>
            <a:cxnLst/>
            <a:rect l="l" t="t" r="r" b="b"/>
            <a:pathLst>
              <a:path w="680720">
                <a:moveTo>
                  <a:pt x="0" y="0"/>
                </a:moveTo>
                <a:lnTo>
                  <a:pt x="68072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278111" y="3486630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39" h="162560">
                <a:moveTo>
                  <a:pt x="0" y="0"/>
                </a:moveTo>
                <a:lnTo>
                  <a:pt x="0" y="162560"/>
                </a:lnTo>
                <a:lnTo>
                  <a:pt x="243839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969213" y="3721761"/>
            <a:ext cx="228216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0</a:t>
            </a:r>
            <a:endParaRPr sz="290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329288" y="3560396"/>
            <a:ext cx="617796" cy="0"/>
          </a:xfrm>
          <a:custGeom>
            <a:avLst/>
            <a:gdLst/>
            <a:ahLst/>
            <a:cxnLst/>
            <a:rect l="l" t="t" r="r" b="b"/>
            <a:pathLst>
              <a:path w="680720">
                <a:moveTo>
                  <a:pt x="0" y="0"/>
                </a:moveTo>
                <a:lnTo>
                  <a:pt x="68072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937862" y="3486630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40" h="162560">
                <a:moveTo>
                  <a:pt x="0" y="0"/>
                </a:moveTo>
                <a:lnTo>
                  <a:pt x="0" y="162560"/>
                </a:lnTo>
                <a:lnTo>
                  <a:pt x="243840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628965" y="3721761"/>
            <a:ext cx="228216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1</a:t>
            </a:r>
            <a:endParaRPr sz="2904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8242150" y="1501844"/>
            <a:ext cx="663901" cy="663901"/>
          </a:xfrm>
          <a:custGeom>
            <a:avLst/>
            <a:gdLst/>
            <a:ahLst/>
            <a:cxnLst/>
            <a:rect l="l" t="t" r="r" b="b"/>
            <a:pathLst>
              <a:path w="731520" h="731519">
                <a:moveTo>
                  <a:pt x="365759" y="0"/>
                </a:moveTo>
                <a:lnTo>
                  <a:pt x="412624" y="2767"/>
                </a:lnTo>
                <a:lnTo>
                  <a:pt x="457474" y="10869"/>
                </a:lnTo>
                <a:lnTo>
                  <a:pt x="500006" y="24004"/>
                </a:lnTo>
                <a:lnTo>
                  <a:pt x="539920" y="41870"/>
                </a:lnTo>
                <a:lnTo>
                  <a:pt x="576914" y="64164"/>
                </a:lnTo>
                <a:lnTo>
                  <a:pt x="610685" y="90586"/>
                </a:lnTo>
                <a:lnTo>
                  <a:pt x="640933" y="120834"/>
                </a:lnTo>
                <a:lnTo>
                  <a:pt x="667355" y="154605"/>
                </a:lnTo>
                <a:lnTo>
                  <a:pt x="689649" y="191599"/>
                </a:lnTo>
                <a:lnTo>
                  <a:pt x="707515" y="231513"/>
                </a:lnTo>
                <a:lnTo>
                  <a:pt x="720650" y="274045"/>
                </a:lnTo>
                <a:lnTo>
                  <a:pt x="728752" y="318895"/>
                </a:lnTo>
                <a:lnTo>
                  <a:pt x="731519" y="365760"/>
                </a:lnTo>
                <a:lnTo>
                  <a:pt x="728752" y="412624"/>
                </a:lnTo>
                <a:lnTo>
                  <a:pt x="720650" y="457474"/>
                </a:lnTo>
                <a:lnTo>
                  <a:pt x="707515" y="500006"/>
                </a:lnTo>
                <a:lnTo>
                  <a:pt x="689649" y="539920"/>
                </a:lnTo>
                <a:lnTo>
                  <a:pt x="667355" y="576914"/>
                </a:lnTo>
                <a:lnTo>
                  <a:pt x="640933" y="610685"/>
                </a:lnTo>
                <a:lnTo>
                  <a:pt x="610685" y="640933"/>
                </a:lnTo>
                <a:lnTo>
                  <a:pt x="576914" y="667355"/>
                </a:lnTo>
                <a:lnTo>
                  <a:pt x="539920" y="689649"/>
                </a:lnTo>
                <a:lnTo>
                  <a:pt x="500006" y="707515"/>
                </a:lnTo>
                <a:lnTo>
                  <a:pt x="457474" y="720650"/>
                </a:lnTo>
                <a:lnTo>
                  <a:pt x="412624" y="728752"/>
                </a:lnTo>
                <a:lnTo>
                  <a:pt x="365759" y="731519"/>
                </a:lnTo>
                <a:lnTo>
                  <a:pt x="318645" y="728752"/>
                </a:lnTo>
                <a:lnTo>
                  <a:pt x="273626" y="720650"/>
                </a:lnTo>
                <a:lnTo>
                  <a:pt x="230993" y="707515"/>
                </a:lnTo>
                <a:lnTo>
                  <a:pt x="191037" y="689649"/>
                </a:lnTo>
                <a:lnTo>
                  <a:pt x="154050" y="667355"/>
                </a:lnTo>
                <a:lnTo>
                  <a:pt x="120324" y="640933"/>
                </a:lnTo>
                <a:lnTo>
                  <a:pt x="90149" y="610685"/>
                </a:lnTo>
                <a:lnTo>
                  <a:pt x="63817" y="576914"/>
                </a:lnTo>
                <a:lnTo>
                  <a:pt x="41620" y="539920"/>
                </a:lnTo>
                <a:lnTo>
                  <a:pt x="23848" y="500006"/>
                </a:lnTo>
                <a:lnTo>
                  <a:pt x="10793" y="457474"/>
                </a:lnTo>
                <a:lnTo>
                  <a:pt x="2746" y="412624"/>
                </a:lnTo>
                <a:lnTo>
                  <a:pt x="0" y="365760"/>
                </a:lnTo>
                <a:lnTo>
                  <a:pt x="2746" y="318895"/>
                </a:lnTo>
                <a:lnTo>
                  <a:pt x="10793" y="274045"/>
                </a:lnTo>
                <a:lnTo>
                  <a:pt x="23848" y="231513"/>
                </a:lnTo>
                <a:lnTo>
                  <a:pt x="41620" y="191599"/>
                </a:lnTo>
                <a:lnTo>
                  <a:pt x="63817" y="154605"/>
                </a:lnTo>
                <a:lnTo>
                  <a:pt x="90149" y="120834"/>
                </a:lnTo>
                <a:lnTo>
                  <a:pt x="120324" y="90586"/>
                </a:lnTo>
                <a:lnTo>
                  <a:pt x="154050" y="64164"/>
                </a:lnTo>
                <a:lnTo>
                  <a:pt x="191037" y="41870"/>
                </a:lnTo>
                <a:lnTo>
                  <a:pt x="230993" y="24004"/>
                </a:lnTo>
                <a:lnTo>
                  <a:pt x="273626" y="10869"/>
                </a:lnTo>
                <a:lnTo>
                  <a:pt x="318645" y="2767"/>
                </a:lnTo>
                <a:lnTo>
                  <a:pt x="365759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242151" y="150184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906050" y="216574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8242150" y="3228446"/>
            <a:ext cx="663901" cy="663901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365759" y="0"/>
                </a:moveTo>
                <a:lnTo>
                  <a:pt x="412624" y="2746"/>
                </a:lnTo>
                <a:lnTo>
                  <a:pt x="457474" y="10793"/>
                </a:lnTo>
                <a:lnTo>
                  <a:pt x="500006" y="23848"/>
                </a:lnTo>
                <a:lnTo>
                  <a:pt x="539920" y="41620"/>
                </a:lnTo>
                <a:lnTo>
                  <a:pt x="576914" y="63817"/>
                </a:lnTo>
                <a:lnTo>
                  <a:pt x="610685" y="90149"/>
                </a:lnTo>
                <a:lnTo>
                  <a:pt x="640933" y="120324"/>
                </a:lnTo>
                <a:lnTo>
                  <a:pt x="667355" y="154050"/>
                </a:lnTo>
                <a:lnTo>
                  <a:pt x="689649" y="191037"/>
                </a:lnTo>
                <a:lnTo>
                  <a:pt x="707515" y="230993"/>
                </a:lnTo>
                <a:lnTo>
                  <a:pt x="720650" y="273626"/>
                </a:lnTo>
                <a:lnTo>
                  <a:pt x="728752" y="318645"/>
                </a:lnTo>
                <a:lnTo>
                  <a:pt x="731519" y="365759"/>
                </a:lnTo>
                <a:lnTo>
                  <a:pt x="728752" y="412624"/>
                </a:lnTo>
                <a:lnTo>
                  <a:pt x="720650" y="457474"/>
                </a:lnTo>
                <a:lnTo>
                  <a:pt x="707515" y="500006"/>
                </a:lnTo>
                <a:lnTo>
                  <a:pt x="689649" y="539920"/>
                </a:lnTo>
                <a:lnTo>
                  <a:pt x="667355" y="576914"/>
                </a:lnTo>
                <a:lnTo>
                  <a:pt x="640933" y="610685"/>
                </a:lnTo>
                <a:lnTo>
                  <a:pt x="610685" y="640933"/>
                </a:lnTo>
                <a:lnTo>
                  <a:pt x="576914" y="667355"/>
                </a:lnTo>
                <a:lnTo>
                  <a:pt x="539920" y="689649"/>
                </a:lnTo>
                <a:lnTo>
                  <a:pt x="500006" y="707515"/>
                </a:lnTo>
                <a:lnTo>
                  <a:pt x="457474" y="720650"/>
                </a:lnTo>
                <a:lnTo>
                  <a:pt x="412624" y="728752"/>
                </a:lnTo>
                <a:lnTo>
                  <a:pt x="365759" y="731519"/>
                </a:lnTo>
                <a:lnTo>
                  <a:pt x="318645" y="728752"/>
                </a:lnTo>
                <a:lnTo>
                  <a:pt x="273626" y="720650"/>
                </a:lnTo>
                <a:lnTo>
                  <a:pt x="230993" y="707515"/>
                </a:lnTo>
                <a:lnTo>
                  <a:pt x="191037" y="689649"/>
                </a:lnTo>
                <a:lnTo>
                  <a:pt x="154050" y="667355"/>
                </a:lnTo>
                <a:lnTo>
                  <a:pt x="120324" y="640933"/>
                </a:lnTo>
                <a:lnTo>
                  <a:pt x="90149" y="610685"/>
                </a:lnTo>
                <a:lnTo>
                  <a:pt x="63817" y="576914"/>
                </a:lnTo>
                <a:lnTo>
                  <a:pt x="41620" y="539920"/>
                </a:lnTo>
                <a:lnTo>
                  <a:pt x="23848" y="500006"/>
                </a:lnTo>
                <a:lnTo>
                  <a:pt x="10793" y="457474"/>
                </a:lnTo>
                <a:lnTo>
                  <a:pt x="2746" y="412624"/>
                </a:lnTo>
                <a:lnTo>
                  <a:pt x="0" y="365759"/>
                </a:lnTo>
                <a:lnTo>
                  <a:pt x="2746" y="318645"/>
                </a:lnTo>
                <a:lnTo>
                  <a:pt x="10793" y="273626"/>
                </a:lnTo>
                <a:lnTo>
                  <a:pt x="23848" y="230993"/>
                </a:lnTo>
                <a:lnTo>
                  <a:pt x="41620" y="191037"/>
                </a:lnTo>
                <a:lnTo>
                  <a:pt x="63817" y="154050"/>
                </a:lnTo>
                <a:lnTo>
                  <a:pt x="90149" y="120324"/>
                </a:lnTo>
                <a:lnTo>
                  <a:pt x="120324" y="90149"/>
                </a:lnTo>
                <a:lnTo>
                  <a:pt x="154050" y="63817"/>
                </a:lnTo>
                <a:lnTo>
                  <a:pt x="191037" y="41620"/>
                </a:lnTo>
                <a:lnTo>
                  <a:pt x="230993" y="23848"/>
                </a:lnTo>
                <a:lnTo>
                  <a:pt x="273626" y="10793"/>
                </a:lnTo>
                <a:lnTo>
                  <a:pt x="318645" y="2746"/>
                </a:lnTo>
                <a:lnTo>
                  <a:pt x="365759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242151" y="32284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8906050" y="38923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557503" y="2697096"/>
            <a:ext cx="825264" cy="0"/>
          </a:xfrm>
          <a:custGeom>
            <a:avLst/>
            <a:gdLst/>
            <a:ahLst/>
            <a:cxnLst/>
            <a:rect l="l" t="t" r="r" b="b"/>
            <a:pathLst>
              <a:path w="909319">
                <a:moveTo>
                  <a:pt x="0" y="0"/>
                </a:moveTo>
                <a:lnTo>
                  <a:pt x="909319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373547" y="2623329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39" h="162560">
                <a:moveTo>
                  <a:pt x="0" y="0"/>
                </a:moveTo>
                <a:lnTo>
                  <a:pt x="0" y="162559"/>
                </a:lnTo>
                <a:lnTo>
                  <a:pt x="243839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717715" y="2234900"/>
            <a:ext cx="561895" cy="34679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178" dirty="0">
                <a:solidFill>
                  <a:srgbClr val="3B3B3B"/>
                </a:solidFill>
                <a:latin typeface="Arial"/>
                <a:cs typeface="Arial"/>
              </a:rPr>
              <a:t>st</a:t>
            </a:r>
            <a:r>
              <a:rPr sz="2178" spc="-9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2178" spc="5" dirty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2178" dirty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endParaRPr sz="2178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303700" y="2403181"/>
            <a:ext cx="363647" cy="537114"/>
          </a:xfrm>
          <a:custGeom>
            <a:avLst/>
            <a:gdLst/>
            <a:ahLst/>
            <a:cxnLst/>
            <a:rect l="l" t="t" r="r" b="b"/>
            <a:pathLst>
              <a:path w="400685" h="591819">
                <a:moveTo>
                  <a:pt x="0" y="0"/>
                </a:moveTo>
                <a:lnTo>
                  <a:pt x="59577" y="2217"/>
                </a:lnTo>
                <a:lnTo>
                  <a:pt x="113925" y="8661"/>
                </a:lnTo>
                <a:lnTo>
                  <a:pt x="163160" y="19022"/>
                </a:lnTo>
                <a:lnTo>
                  <a:pt x="207398" y="32990"/>
                </a:lnTo>
                <a:lnTo>
                  <a:pt x="246754" y="50254"/>
                </a:lnTo>
                <a:lnTo>
                  <a:pt x="281344" y="70504"/>
                </a:lnTo>
                <a:lnTo>
                  <a:pt x="336691" y="118721"/>
                </a:lnTo>
                <a:lnTo>
                  <a:pt x="374363" y="175157"/>
                </a:lnTo>
                <a:lnTo>
                  <a:pt x="395287" y="237331"/>
                </a:lnTo>
                <a:lnTo>
                  <a:pt x="400389" y="302759"/>
                </a:lnTo>
                <a:lnTo>
                  <a:pt x="397296" y="335917"/>
                </a:lnTo>
                <a:lnTo>
                  <a:pt x="380401" y="401571"/>
                </a:lnTo>
                <a:lnTo>
                  <a:pt x="350000" y="464273"/>
                </a:lnTo>
                <a:lnTo>
                  <a:pt x="307017" y="521540"/>
                </a:lnTo>
                <a:lnTo>
                  <a:pt x="252379" y="570890"/>
                </a:lnTo>
                <a:lnTo>
                  <a:pt x="220979" y="59182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303699" y="2861918"/>
            <a:ext cx="232826" cy="142923"/>
          </a:xfrm>
          <a:custGeom>
            <a:avLst/>
            <a:gdLst/>
            <a:ahLst/>
            <a:cxnLst/>
            <a:rect l="l" t="t" r="r" b="b"/>
            <a:pathLst>
              <a:path w="256539" h="157479">
                <a:moveTo>
                  <a:pt x="214629" y="0"/>
                </a:moveTo>
                <a:lnTo>
                  <a:pt x="0" y="142239"/>
                </a:lnTo>
                <a:lnTo>
                  <a:pt x="256539" y="157479"/>
                </a:lnTo>
                <a:lnTo>
                  <a:pt x="2146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>
              <a:solidFill>
                <a:prstClr val="black"/>
              </a:solidFill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817761" y="2444676"/>
            <a:ext cx="638543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0,</a:t>
            </a:r>
            <a:r>
              <a:rPr sz="2904" spc="-86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1</a:t>
            </a:r>
            <a:endParaRPr sz="2904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1648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6440" y="483280"/>
            <a:ext cx="9964082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pc="331" dirty="0"/>
              <a:t>An </a:t>
            </a:r>
            <a:r>
              <a:rPr spc="359" dirty="0"/>
              <a:t>Even </a:t>
            </a:r>
            <a:r>
              <a:rPr spc="394" dirty="0"/>
              <a:t>More </a:t>
            </a:r>
            <a:r>
              <a:rPr spc="359" dirty="0"/>
              <a:t>Complex</a:t>
            </a:r>
            <a:r>
              <a:rPr spc="281" dirty="0"/>
              <a:t> </a:t>
            </a:r>
            <a:r>
              <a:rPr spc="304" dirty="0"/>
              <a:t>Automaton</a:t>
            </a:r>
          </a:p>
        </p:txBody>
      </p:sp>
      <p:sp>
        <p:nvSpPr>
          <p:cNvPr id="3" name="object 3"/>
          <p:cNvSpPr/>
          <p:nvPr/>
        </p:nvSpPr>
        <p:spPr>
          <a:xfrm>
            <a:off x="3387378" y="3125865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5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4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" name="object 4"/>
          <p:cNvSpPr/>
          <p:nvPr/>
        </p:nvSpPr>
        <p:spPr>
          <a:xfrm>
            <a:off x="3387378" y="31258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4217254" y="39557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5366401" y="1673581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5366401" y="167358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6196277" y="250345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/>
          <p:nvPr/>
        </p:nvSpPr>
        <p:spPr>
          <a:xfrm>
            <a:off x="5351416" y="3125865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5351416" y="31258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6181292" y="39557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5366401" y="4578147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4" y="782955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4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/>
          <p:nvPr/>
        </p:nvSpPr>
        <p:spPr>
          <a:xfrm>
            <a:off x="5366401" y="457814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" name="object 14"/>
          <p:cNvSpPr/>
          <p:nvPr/>
        </p:nvSpPr>
        <p:spPr>
          <a:xfrm>
            <a:off x="6196277" y="540802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5487425" y="1431717"/>
            <a:ext cx="537114" cy="363071"/>
          </a:xfrm>
          <a:custGeom>
            <a:avLst/>
            <a:gdLst/>
            <a:ahLst/>
            <a:cxnLst/>
            <a:rect l="l" t="t" r="r" b="b"/>
            <a:pathLst>
              <a:path w="591820" h="400050">
                <a:moveTo>
                  <a:pt x="0" y="399849"/>
                </a:moveTo>
                <a:lnTo>
                  <a:pt x="2210" y="340278"/>
                </a:lnTo>
                <a:lnTo>
                  <a:pt x="8637" y="285948"/>
                </a:lnTo>
                <a:lnTo>
                  <a:pt x="18970" y="236741"/>
                </a:lnTo>
                <a:lnTo>
                  <a:pt x="32902" y="192539"/>
                </a:lnTo>
                <a:lnTo>
                  <a:pt x="50123" y="153225"/>
                </a:lnTo>
                <a:lnTo>
                  <a:pt x="70326" y="118683"/>
                </a:lnTo>
                <a:lnTo>
                  <a:pt x="118439" y="63440"/>
                </a:lnTo>
                <a:lnTo>
                  <a:pt x="174771" y="25871"/>
                </a:lnTo>
                <a:lnTo>
                  <a:pt x="236854" y="5038"/>
                </a:lnTo>
                <a:lnTo>
                  <a:pt x="302218" y="0"/>
                </a:lnTo>
                <a:lnTo>
                  <a:pt x="335359" y="3110"/>
                </a:lnTo>
                <a:lnTo>
                  <a:pt x="401014" y="20004"/>
                </a:lnTo>
                <a:lnTo>
                  <a:pt x="463776" y="50346"/>
                </a:lnTo>
                <a:lnTo>
                  <a:pt x="521176" y="93196"/>
                </a:lnTo>
                <a:lnTo>
                  <a:pt x="570744" y="147615"/>
                </a:lnTo>
                <a:lnTo>
                  <a:pt x="591820" y="178869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5946161" y="1561780"/>
            <a:ext cx="142923" cy="232826"/>
          </a:xfrm>
          <a:custGeom>
            <a:avLst/>
            <a:gdLst/>
            <a:ahLst/>
            <a:cxnLst/>
            <a:rect l="l" t="t" r="r" b="b"/>
            <a:pathLst>
              <a:path w="157479" h="256539">
                <a:moveTo>
                  <a:pt x="157479" y="0"/>
                </a:moveTo>
                <a:lnTo>
                  <a:pt x="0" y="41910"/>
                </a:lnTo>
                <a:lnTo>
                  <a:pt x="140970" y="256539"/>
                </a:lnTo>
                <a:lnTo>
                  <a:pt x="157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5473593" y="2883159"/>
            <a:ext cx="535961" cy="364223"/>
          </a:xfrm>
          <a:custGeom>
            <a:avLst/>
            <a:gdLst/>
            <a:ahLst/>
            <a:cxnLst/>
            <a:rect l="l" t="t" r="r" b="b"/>
            <a:pathLst>
              <a:path w="590550" h="401320">
                <a:moveTo>
                  <a:pt x="0" y="400775"/>
                </a:moveTo>
                <a:lnTo>
                  <a:pt x="2210" y="341052"/>
                </a:lnTo>
                <a:lnTo>
                  <a:pt x="8636" y="286583"/>
                </a:lnTo>
                <a:lnTo>
                  <a:pt x="18968" y="237250"/>
                </a:lnTo>
                <a:lnTo>
                  <a:pt x="32896" y="192936"/>
                </a:lnTo>
                <a:lnTo>
                  <a:pt x="50112" y="153523"/>
                </a:lnTo>
                <a:lnTo>
                  <a:pt x="70306" y="118894"/>
                </a:lnTo>
                <a:lnTo>
                  <a:pt x="118392" y="63519"/>
                </a:lnTo>
                <a:lnTo>
                  <a:pt x="174680" y="25871"/>
                </a:lnTo>
                <a:lnTo>
                  <a:pt x="236696" y="5011"/>
                </a:lnTo>
                <a:lnTo>
                  <a:pt x="301966" y="0"/>
                </a:lnTo>
                <a:lnTo>
                  <a:pt x="335049" y="3143"/>
                </a:lnTo>
                <a:lnTo>
                  <a:pt x="400562" y="20143"/>
                </a:lnTo>
                <a:lnTo>
                  <a:pt x="463146" y="50644"/>
                </a:lnTo>
                <a:lnTo>
                  <a:pt x="520325" y="93705"/>
                </a:lnTo>
                <a:lnTo>
                  <a:pt x="569626" y="148389"/>
                </a:lnTo>
                <a:lnTo>
                  <a:pt x="590550" y="179795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/>
          <p:nvPr/>
        </p:nvSpPr>
        <p:spPr>
          <a:xfrm>
            <a:off x="5932329" y="3014062"/>
            <a:ext cx="141770" cy="232826"/>
          </a:xfrm>
          <a:custGeom>
            <a:avLst/>
            <a:gdLst/>
            <a:ahLst/>
            <a:cxnLst/>
            <a:rect l="l" t="t" r="r" b="b"/>
            <a:pathLst>
              <a:path w="156210" h="256539">
                <a:moveTo>
                  <a:pt x="156210" y="0"/>
                </a:moveTo>
                <a:lnTo>
                  <a:pt x="0" y="41910"/>
                </a:lnTo>
                <a:lnTo>
                  <a:pt x="140969" y="256539"/>
                </a:lnTo>
                <a:lnTo>
                  <a:pt x="1562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9" name="object 19"/>
          <p:cNvSpPr txBox="1"/>
          <p:nvPr/>
        </p:nvSpPr>
        <p:spPr>
          <a:xfrm>
            <a:off x="5456304" y="2411250"/>
            <a:ext cx="617796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a,</a:t>
            </a:r>
            <a:r>
              <a:rPr sz="2904" spc="-86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c</a:t>
            </a:r>
            <a:endParaRPr sz="2904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487425" y="4336281"/>
            <a:ext cx="537114" cy="363071"/>
          </a:xfrm>
          <a:custGeom>
            <a:avLst/>
            <a:gdLst/>
            <a:ahLst/>
            <a:cxnLst/>
            <a:rect l="l" t="t" r="r" b="b"/>
            <a:pathLst>
              <a:path w="591820" h="400050">
                <a:moveTo>
                  <a:pt x="0" y="399849"/>
                </a:moveTo>
                <a:lnTo>
                  <a:pt x="2210" y="340278"/>
                </a:lnTo>
                <a:lnTo>
                  <a:pt x="8637" y="285948"/>
                </a:lnTo>
                <a:lnTo>
                  <a:pt x="18970" y="236741"/>
                </a:lnTo>
                <a:lnTo>
                  <a:pt x="32902" y="192539"/>
                </a:lnTo>
                <a:lnTo>
                  <a:pt x="50123" y="153225"/>
                </a:lnTo>
                <a:lnTo>
                  <a:pt x="70326" y="118683"/>
                </a:lnTo>
                <a:lnTo>
                  <a:pt x="118439" y="63440"/>
                </a:lnTo>
                <a:lnTo>
                  <a:pt x="174771" y="25871"/>
                </a:lnTo>
                <a:lnTo>
                  <a:pt x="236854" y="5038"/>
                </a:lnTo>
                <a:lnTo>
                  <a:pt x="302218" y="0"/>
                </a:lnTo>
                <a:lnTo>
                  <a:pt x="335359" y="3110"/>
                </a:lnTo>
                <a:lnTo>
                  <a:pt x="401014" y="20004"/>
                </a:lnTo>
                <a:lnTo>
                  <a:pt x="463776" y="50346"/>
                </a:lnTo>
                <a:lnTo>
                  <a:pt x="521176" y="93196"/>
                </a:lnTo>
                <a:lnTo>
                  <a:pt x="570744" y="147615"/>
                </a:lnTo>
                <a:lnTo>
                  <a:pt x="591820" y="178869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5946161" y="4466345"/>
            <a:ext cx="142923" cy="232826"/>
          </a:xfrm>
          <a:custGeom>
            <a:avLst/>
            <a:gdLst/>
            <a:ahLst/>
            <a:cxnLst/>
            <a:rect l="l" t="t" r="r" b="b"/>
            <a:pathLst>
              <a:path w="157479" h="256539">
                <a:moveTo>
                  <a:pt x="157479" y="0"/>
                </a:moveTo>
                <a:lnTo>
                  <a:pt x="0" y="41910"/>
                </a:lnTo>
                <a:lnTo>
                  <a:pt x="140970" y="256539"/>
                </a:lnTo>
                <a:lnTo>
                  <a:pt x="157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 txBox="1"/>
          <p:nvPr/>
        </p:nvSpPr>
        <p:spPr>
          <a:xfrm>
            <a:off x="5471287" y="3863533"/>
            <a:ext cx="616644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b,</a:t>
            </a:r>
            <a:r>
              <a:rPr sz="2904" spc="-9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c</a:t>
            </a:r>
            <a:endParaRPr sz="2904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557503" y="3526972"/>
            <a:ext cx="617796" cy="10373"/>
          </a:xfrm>
          <a:custGeom>
            <a:avLst/>
            <a:gdLst/>
            <a:ahLst/>
            <a:cxnLst/>
            <a:rect l="l" t="t" r="r" b="b"/>
            <a:pathLst>
              <a:path w="680719" h="11429">
                <a:moveTo>
                  <a:pt x="0" y="0"/>
                </a:moveTo>
                <a:lnTo>
                  <a:pt x="680719" y="11429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3164924" y="3463578"/>
            <a:ext cx="222453" cy="147533"/>
          </a:xfrm>
          <a:custGeom>
            <a:avLst/>
            <a:gdLst/>
            <a:ahLst/>
            <a:cxnLst/>
            <a:rect l="l" t="t" r="r" b="b"/>
            <a:pathLst>
              <a:path w="245110" h="162560">
                <a:moveTo>
                  <a:pt x="2540" y="0"/>
                </a:moveTo>
                <a:lnTo>
                  <a:pt x="0" y="162560"/>
                </a:lnTo>
                <a:lnTo>
                  <a:pt x="245110" y="85089"/>
                </a:lnTo>
                <a:lnTo>
                  <a:pt x="25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 txBox="1"/>
          <p:nvPr/>
        </p:nvSpPr>
        <p:spPr>
          <a:xfrm>
            <a:off x="2613981" y="3071692"/>
            <a:ext cx="560742" cy="34679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178" dirty="0">
                <a:solidFill>
                  <a:srgbClr val="3B3B3B"/>
                </a:solidFill>
                <a:latin typeface="Arial"/>
                <a:cs typeface="Arial"/>
              </a:rPr>
              <a:t>st</a:t>
            </a:r>
            <a:r>
              <a:rPr sz="2178" spc="-9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2178" dirty="0">
                <a:solidFill>
                  <a:srgbClr val="3B3B3B"/>
                </a:solidFill>
                <a:latin typeface="Arial"/>
                <a:cs typeface="Arial"/>
              </a:rPr>
              <a:t>rt</a:t>
            </a:r>
            <a:endParaRPr sz="2178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802316" y="2093131"/>
            <a:ext cx="1350853" cy="1032734"/>
          </a:xfrm>
          <a:custGeom>
            <a:avLst/>
            <a:gdLst/>
            <a:ahLst/>
            <a:cxnLst/>
            <a:rect l="l" t="t" r="r" b="b"/>
            <a:pathLst>
              <a:path w="1488439" h="1137920">
                <a:moveTo>
                  <a:pt x="0" y="1137919"/>
                </a:moveTo>
                <a:lnTo>
                  <a:pt x="704" y="1088842"/>
                </a:lnTo>
                <a:lnTo>
                  <a:pt x="2815" y="1040992"/>
                </a:lnTo>
                <a:lnTo>
                  <a:pt x="6335" y="994362"/>
                </a:lnTo>
                <a:lnTo>
                  <a:pt x="11263" y="948940"/>
                </a:lnTo>
                <a:lnTo>
                  <a:pt x="17598" y="904717"/>
                </a:lnTo>
                <a:lnTo>
                  <a:pt x="25341" y="861683"/>
                </a:lnTo>
                <a:lnTo>
                  <a:pt x="34492" y="819827"/>
                </a:lnTo>
                <a:lnTo>
                  <a:pt x="45050" y="779140"/>
                </a:lnTo>
                <a:lnTo>
                  <a:pt x="57016" y="739612"/>
                </a:lnTo>
                <a:lnTo>
                  <a:pt x="70389" y="701232"/>
                </a:lnTo>
                <a:lnTo>
                  <a:pt x="85169" y="663991"/>
                </a:lnTo>
                <a:lnTo>
                  <a:pt x="101356" y="627879"/>
                </a:lnTo>
                <a:lnTo>
                  <a:pt x="118951" y="592885"/>
                </a:lnTo>
                <a:lnTo>
                  <a:pt x="137952" y="558999"/>
                </a:lnTo>
                <a:lnTo>
                  <a:pt x="158360" y="526212"/>
                </a:lnTo>
                <a:lnTo>
                  <a:pt x="180176" y="494514"/>
                </a:lnTo>
                <a:lnTo>
                  <a:pt x="203398" y="463893"/>
                </a:lnTo>
                <a:lnTo>
                  <a:pt x="228026" y="434342"/>
                </a:lnTo>
                <a:lnTo>
                  <a:pt x="254062" y="405849"/>
                </a:lnTo>
                <a:lnTo>
                  <a:pt x="281504" y="378404"/>
                </a:lnTo>
                <a:lnTo>
                  <a:pt x="310352" y="351997"/>
                </a:lnTo>
                <a:lnTo>
                  <a:pt x="340607" y="326619"/>
                </a:lnTo>
                <a:lnTo>
                  <a:pt x="372268" y="302260"/>
                </a:lnTo>
                <a:lnTo>
                  <a:pt x="405336" y="278908"/>
                </a:lnTo>
                <a:lnTo>
                  <a:pt x="439809" y="256555"/>
                </a:lnTo>
                <a:lnTo>
                  <a:pt x="475689" y="235190"/>
                </a:lnTo>
                <a:lnTo>
                  <a:pt x="512975" y="214804"/>
                </a:lnTo>
                <a:lnTo>
                  <a:pt x="551666" y="195385"/>
                </a:lnTo>
                <a:lnTo>
                  <a:pt x="591764" y="176925"/>
                </a:lnTo>
                <a:lnTo>
                  <a:pt x="633267" y="159413"/>
                </a:lnTo>
                <a:lnTo>
                  <a:pt x="676176" y="142839"/>
                </a:lnTo>
                <a:lnTo>
                  <a:pt x="720490" y="127194"/>
                </a:lnTo>
                <a:lnTo>
                  <a:pt x="766210" y="112466"/>
                </a:lnTo>
                <a:lnTo>
                  <a:pt x="813336" y="98647"/>
                </a:lnTo>
                <a:lnTo>
                  <a:pt x="861867" y="85725"/>
                </a:lnTo>
                <a:lnTo>
                  <a:pt x="911803" y="73692"/>
                </a:lnTo>
                <a:lnTo>
                  <a:pt x="963144" y="62537"/>
                </a:lnTo>
                <a:lnTo>
                  <a:pt x="1015891" y="52250"/>
                </a:lnTo>
                <a:lnTo>
                  <a:pt x="1070043" y="42821"/>
                </a:lnTo>
                <a:lnTo>
                  <a:pt x="1125599" y="34240"/>
                </a:lnTo>
                <a:lnTo>
                  <a:pt x="1182561" y="26497"/>
                </a:lnTo>
                <a:lnTo>
                  <a:pt x="1240927" y="19581"/>
                </a:lnTo>
                <a:lnTo>
                  <a:pt x="1300698" y="13484"/>
                </a:lnTo>
                <a:lnTo>
                  <a:pt x="1361874" y="8195"/>
                </a:lnTo>
                <a:lnTo>
                  <a:pt x="1424455" y="3703"/>
                </a:lnTo>
                <a:lnTo>
                  <a:pt x="1488439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5142795" y="2020517"/>
            <a:ext cx="223604" cy="147533"/>
          </a:xfrm>
          <a:custGeom>
            <a:avLst/>
            <a:gdLst/>
            <a:ahLst/>
            <a:cxnLst/>
            <a:rect l="l" t="t" r="r" b="b"/>
            <a:pathLst>
              <a:path w="246379" h="162560">
                <a:moveTo>
                  <a:pt x="0" y="0"/>
                </a:moveTo>
                <a:lnTo>
                  <a:pt x="3810" y="162560"/>
                </a:lnTo>
                <a:lnTo>
                  <a:pt x="246379" y="7492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 txBox="1"/>
          <p:nvPr/>
        </p:nvSpPr>
        <p:spPr>
          <a:xfrm>
            <a:off x="4183828" y="2354772"/>
            <a:ext cx="187875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ε</a:t>
            </a:r>
            <a:endParaRPr sz="2904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217254" y="3540803"/>
            <a:ext cx="923236" cy="0"/>
          </a:xfrm>
          <a:custGeom>
            <a:avLst/>
            <a:gdLst/>
            <a:ahLst/>
            <a:cxnLst/>
            <a:rect l="l" t="t" r="r" b="b"/>
            <a:pathLst>
              <a:path w="1017270">
                <a:moveTo>
                  <a:pt x="0" y="0"/>
                </a:moveTo>
                <a:lnTo>
                  <a:pt x="101727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5130117" y="3467035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39" h="162560">
                <a:moveTo>
                  <a:pt x="0" y="0"/>
                </a:moveTo>
                <a:lnTo>
                  <a:pt x="0" y="162560"/>
                </a:lnTo>
                <a:lnTo>
                  <a:pt x="243839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 txBox="1"/>
          <p:nvPr/>
        </p:nvSpPr>
        <p:spPr>
          <a:xfrm>
            <a:off x="4690974" y="3080913"/>
            <a:ext cx="187875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ε</a:t>
            </a:r>
            <a:endParaRPr sz="2904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802316" y="3955740"/>
            <a:ext cx="1350853" cy="1031582"/>
          </a:xfrm>
          <a:custGeom>
            <a:avLst/>
            <a:gdLst/>
            <a:ahLst/>
            <a:cxnLst/>
            <a:rect l="l" t="t" r="r" b="b"/>
            <a:pathLst>
              <a:path w="1488439" h="1136650">
                <a:moveTo>
                  <a:pt x="0" y="0"/>
                </a:moveTo>
                <a:lnTo>
                  <a:pt x="704" y="49077"/>
                </a:lnTo>
                <a:lnTo>
                  <a:pt x="2815" y="96926"/>
                </a:lnTo>
                <a:lnTo>
                  <a:pt x="6335" y="143557"/>
                </a:lnTo>
                <a:lnTo>
                  <a:pt x="11263" y="188978"/>
                </a:lnTo>
                <a:lnTo>
                  <a:pt x="17598" y="233200"/>
                </a:lnTo>
                <a:lnTo>
                  <a:pt x="25341" y="276233"/>
                </a:lnTo>
                <a:lnTo>
                  <a:pt x="34492" y="318087"/>
                </a:lnTo>
                <a:lnTo>
                  <a:pt x="45050" y="358772"/>
                </a:lnTo>
                <a:lnTo>
                  <a:pt x="57016" y="398297"/>
                </a:lnTo>
                <a:lnTo>
                  <a:pt x="70389" y="436674"/>
                </a:lnTo>
                <a:lnTo>
                  <a:pt x="85169" y="473910"/>
                </a:lnTo>
                <a:lnTo>
                  <a:pt x="101356" y="510018"/>
                </a:lnTo>
                <a:lnTo>
                  <a:pt x="118951" y="545006"/>
                </a:lnTo>
                <a:lnTo>
                  <a:pt x="137952" y="578884"/>
                </a:lnTo>
                <a:lnTo>
                  <a:pt x="158360" y="611663"/>
                </a:lnTo>
                <a:lnTo>
                  <a:pt x="180176" y="643352"/>
                </a:lnTo>
                <a:lnTo>
                  <a:pt x="203398" y="673961"/>
                </a:lnTo>
                <a:lnTo>
                  <a:pt x="228026" y="703501"/>
                </a:lnTo>
                <a:lnTo>
                  <a:pt x="254062" y="731981"/>
                </a:lnTo>
                <a:lnTo>
                  <a:pt x="281504" y="759411"/>
                </a:lnTo>
                <a:lnTo>
                  <a:pt x="310352" y="785801"/>
                </a:lnTo>
                <a:lnTo>
                  <a:pt x="340607" y="811161"/>
                </a:lnTo>
                <a:lnTo>
                  <a:pt x="372268" y="835501"/>
                </a:lnTo>
                <a:lnTo>
                  <a:pt x="405336" y="858831"/>
                </a:lnTo>
                <a:lnTo>
                  <a:pt x="439809" y="881160"/>
                </a:lnTo>
                <a:lnTo>
                  <a:pt x="475689" y="902500"/>
                </a:lnTo>
                <a:lnTo>
                  <a:pt x="512975" y="922859"/>
                </a:lnTo>
                <a:lnTo>
                  <a:pt x="551666" y="942247"/>
                </a:lnTo>
                <a:lnTo>
                  <a:pt x="591764" y="960676"/>
                </a:lnTo>
                <a:lnTo>
                  <a:pt x="633267" y="978154"/>
                </a:lnTo>
                <a:lnTo>
                  <a:pt x="676176" y="994691"/>
                </a:lnTo>
                <a:lnTo>
                  <a:pt x="720490" y="1010298"/>
                </a:lnTo>
                <a:lnTo>
                  <a:pt x="766210" y="1024984"/>
                </a:lnTo>
                <a:lnTo>
                  <a:pt x="813336" y="1038759"/>
                </a:lnTo>
                <a:lnTo>
                  <a:pt x="861867" y="1051634"/>
                </a:lnTo>
                <a:lnTo>
                  <a:pt x="911803" y="1063618"/>
                </a:lnTo>
                <a:lnTo>
                  <a:pt x="963144" y="1074721"/>
                </a:lnTo>
                <a:lnTo>
                  <a:pt x="1015891" y="1084953"/>
                </a:lnTo>
                <a:lnTo>
                  <a:pt x="1070043" y="1094324"/>
                </a:lnTo>
                <a:lnTo>
                  <a:pt x="1125599" y="1102844"/>
                </a:lnTo>
                <a:lnTo>
                  <a:pt x="1182561" y="1110523"/>
                </a:lnTo>
                <a:lnTo>
                  <a:pt x="1240927" y="1117371"/>
                </a:lnTo>
                <a:lnTo>
                  <a:pt x="1300698" y="1123398"/>
                </a:lnTo>
                <a:lnTo>
                  <a:pt x="1361874" y="1128613"/>
                </a:lnTo>
                <a:lnTo>
                  <a:pt x="1424455" y="1133027"/>
                </a:lnTo>
                <a:lnTo>
                  <a:pt x="1488439" y="113665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/>
          <p:nvPr/>
        </p:nvSpPr>
        <p:spPr>
          <a:xfrm>
            <a:off x="5142795" y="4913555"/>
            <a:ext cx="223604" cy="147533"/>
          </a:xfrm>
          <a:custGeom>
            <a:avLst/>
            <a:gdLst/>
            <a:ahLst/>
            <a:cxnLst/>
            <a:rect l="l" t="t" r="r" b="b"/>
            <a:pathLst>
              <a:path w="246379" h="162560">
                <a:moveTo>
                  <a:pt x="3810" y="0"/>
                </a:moveTo>
                <a:lnTo>
                  <a:pt x="0" y="162559"/>
                </a:lnTo>
                <a:lnTo>
                  <a:pt x="246379" y="87629"/>
                </a:lnTo>
                <a:lnTo>
                  <a:pt x="38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 txBox="1"/>
          <p:nvPr/>
        </p:nvSpPr>
        <p:spPr>
          <a:xfrm>
            <a:off x="4183828" y="4221992"/>
            <a:ext cx="187875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ε</a:t>
            </a:r>
            <a:endParaRPr sz="2904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305082" y="3125865"/>
            <a:ext cx="829876" cy="829876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457200" y="0"/>
                </a:moveTo>
                <a:lnTo>
                  <a:pt x="505029" y="2288"/>
                </a:lnTo>
                <a:lnTo>
                  <a:pt x="551229" y="9018"/>
                </a:lnTo>
                <a:lnTo>
                  <a:pt x="595598" y="19991"/>
                </a:lnTo>
                <a:lnTo>
                  <a:pt x="637936" y="35004"/>
                </a:lnTo>
                <a:lnTo>
                  <a:pt x="678042" y="53857"/>
                </a:lnTo>
                <a:lnTo>
                  <a:pt x="715714" y="76348"/>
                </a:lnTo>
                <a:lnTo>
                  <a:pt x="750752" y="102278"/>
                </a:lnTo>
                <a:lnTo>
                  <a:pt x="782954" y="131445"/>
                </a:lnTo>
                <a:lnTo>
                  <a:pt x="812121" y="163647"/>
                </a:lnTo>
                <a:lnTo>
                  <a:pt x="838051" y="198685"/>
                </a:lnTo>
                <a:lnTo>
                  <a:pt x="860542" y="236357"/>
                </a:lnTo>
                <a:lnTo>
                  <a:pt x="879395" y="276463"/>
                </a:lnTo>
                <a:lnTo>
                  <a:pt x="894408" y="318801"/>
                </a:lnTo>
                <a:lnTo>
                  <a:pt x="905381" y="363170"/>
                </a:lnTo>
                <a:lnTo>
                  <a:pt x="912111" y="409370"/>
                </a:lnTo>
                <a:lnTo>
                  <a:pt x="914400" y="457200"/>
                </a:lnTo>
                <a:lnTo>
                  <a:pt x="912111" y="505029"/>
                </a:lnTo>
                <a:lnTo>
                  <a:pt x="905381" y="551229"/>
                </a:lnTo>
                <a:lnTo>
                  <a:pt x="894408" y="595598"/>
                </a:lnTo>
                <a:lnTo>
                  <a:pt x="879395" y="637936"/>
                </a:lnTo>
                <a:lnTo>
                  <a:pt x="860542" y="678042"/>
                </a:lnTo>
                <a:lnTo>
                  <a:pt x="838051" y="715714"/>
                </a:lnTo>
                <a:lnTo>
                  <a:pt x="812121" y="750752"/>
                </a:lnTo>
                <a:lnTo>
                  <a:pt x="782955" y="782954"/>
                </a:lnTo>
                <a:lnTo>
                  <a:pt x="750752" y="812121"/>
                </a:lnTo>
                <a:lnTo>
                  <a:pt x="715714" y="838051"/>
                </a:lnTo>
                <a:lnTo>
                  <a:pt x="678042" y="860542"/>
                </a:lnTo>
                <a:lnTo>
                  <a:pt x="637936" y="879395"/>
                </a:lnTo>
                <a:lnTo>
                  <a:pt x="595598" y="894408"/>
                </a:lnTo>
                <a:lnTo>
                  <a:pt x="551229" y="905381"/>
                </a:lnTo>
                <a:lnTo>
                  <a:pt x="505029" y="912111"/>
                </a:lnTo>
                <a:lnTo>
                  <a:pt x="457200" y="914400"/>
                </a:lnTo>
                <a:lnTo>
                  <a:pt x="409370" y="912111"/>
                </a:lnTo>
                <a:lnTo>
                  <a:pt x="363170" y="905381"/>
                </a:lnTo>
                <a:lnTo>
                  <a:pt x="318801" y="894408"/>
                </a:lnTo>
                <a:lnTo>
                  <a:pt x="276463" y="879395"/>
                </a:lnTo>
                <a:lnTo>
                  <a:pt x="236357" y="860542"/>
                </a:lnTo>
                <a:lnTo>
                  <a:pt x="198685" y="838051"/>
                </a:lnTo>
                <a:lnTo>
                  <a:pt x="163647" y="812121"/>
                </a:lnTo>
                <a:lnTo>
                  <a:pt x="131445" y="782954"/>
                </a:lnTo>
                <a:lnTo>
                  <a:pt x="102278" y="750752"/>
                </a:lnTo>
                <a:lnTo>
                  <a:pt x="76348" y="715714"/>
                </a:lnTo>
                <a:lnTo>
                  <a:pt x="53857" y="678042"/>
                </a:lnTo>
                <a:lnTo>
                  <a:pt x="35004" y="637936"/>
                </a:lnTo>
                <a:lnTo>
                  <a:pt x="19991" y="595598"/>
                </a:lnTo>
                <a:lnTo>
                  <a:pt x="9018" y="551229"/>
                </a:lnTo>
                <a:lnTo>
                  <a:pt x="2288" y="505029"/>
                </a:lnTo>
                <a:lnTo>
                  <a:pt x="0" y="457200"/>
                </a:lnTo>
                <a:lnTo>
                  <a:pt x="2288" y="409370"/>
                </a:lnTo>
                <a:lnTo>
                  <a:pt x="9018" y="363170"/>
                </a:lnTo>
                <a:lnTo>
                  <a:pt x="19991" y="318801"/>
                </a:lnTo>
                <a:lnTo>
                  <a:pt x="35004" y="276463"/>
                </a:lnTo>
                <a:lnTo>
                  <a:pt x="53857" y="236357"/>
                </a:lnTo>
                <a:lnTo>
                  <a:pt x="76348" y="198685"/>
                </a:lnTo>
                <a:lnTo>
                  <a:pt x="102278" y="163647"/>
                </a:lnTo>
                <a:lnTo>
                  <a:pt x="131445" y="131445"/>
                </a:lnTo>
                <a:lnTo>
                  <a:pt x="163647" y="102278"/>
                </a:lnTo>
                <a:lnTo>
                  <a:pt x="198685" y="76348"/>
                </a:lnTo>
                <a:lnTo>
                  <a:pt x="236357" y="53857"/>
                </a:lnTo>
                <a:lnTo>
                  <a:pt x="276463" y="35004"/>
                </a:lnTo>
                <a:lnTo>
                  <a:pt x="318801" y="19991"/>
                </a:lnTo>
                <a:lnTo>
                  <a:pt x="363170" y="9018"/>
                </a:lnTo>
                <a:lnTo>
                  <a:pt x="409370" y="2288"/>
                </a:lnTo>
                <a:lnTo>
                  <a:pt x="457200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7305082" y="312586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8134958" y="395574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/>
          <p:nvPr/>
        </p:nvSpPr>
        <p:spPr>
          <a:xfrm>
            <a:off x="6196277" y="2088520"/>
            <a:ext cx="1506454" cy="827570"/>
          </a:xfrm>
          <a:custGeom>
            <a:avLst/>
            <a:gdLst/>
            <a:ahLst/>
            <a:cxnLst/>
            <a:rect l="l" t="t" r="r" b="b"/>
            <a:pathLst>
              <a:path w="1659890" h="911860">
                <a:moveTo>
                  <a:pt x="0" y="0"/>
                </a:moveTo>
                <a:lnTo>
                  <a:pt x="73662" y="449"/>
                </a:lnTo>
                <a:lnTo>
                  <a:pt x="145312" y="1798"/>
                </a:lnTo>
                <a:lnTo>
                  <a:pt x="214973" y="4047"/>
                </a:lnTo>
                <a:lnTo>
                  <a:pt x="282671" y="7195"/>
                </a:lnTo>
                <a:lnTo>
                  <a:pt x="348427" y="11243"/>
                </a:lnTo>
                <a:lnTo>
                  <a:pt x="412267" y="16191"/>
                </a:lnTo>
                <a:lnTo>
                  <a:pt x="474213" y="22038"/>
                </a:lnTo>
                <a:lnTo>
                  <a:pt x="534290" y="28786"/>
                </a:lnTo>
                <a:lnTo>
                  <a:pt x="592521" y="36433"/>
                </a:lnTo>
                <a:lnTo>
                  <a:pt x="648929" y="44981"/>
                </a:lnTo>
                <a:lnTo>
                  <a:pt x="703540" y="54429"/>
                </a:lnTo>
                <a:lnTo>
                  <a:pt x="756376" y="64777"/>
                </a:lnTo>
                <a:lnTo>
                  <a:pt x="807461" y="76025"/>
                </a:lnTo>
                <a:lnTo>
                  <a:pt x="856820" y="88174"/>
                </a:lnTo>
                <a:lnTo>
                  <a:pt x="904475" y="101223"/>
                </a:lnTo>
                <a:lnTo>
                  <a:pt x="950450" y="115173"/>
                </a:lnTo>
                <a:lnTo>
                  <a:pt x="994770" y="130024"/>
                </a:lnTo>
                <a:lnTo>
                  <a:pt x="1037457" y="145775"/>
                </a:lnTo>
                <a:lnTo>
                  <a:pt x="1078537" y="162427"/>
                </a:lnTo>
                <a:lnTo>
                  <a:pt x="1118032" y="179981"/>
                </a:lnTo>
                <a:lnTo>
                  <a:pt x="1155966" y="198435"/>
                </a:lnTo>
                <a:lnTo>
                  <a:pt x="1192362" y="217790"/>
                </a:lnTo>
                <a:lnTo>
                  <a:pt x="1227246" y="238047"/>
                </a:lnTo>
                <a:lnTo>
                  <a:pt x="1260640" y="259204"/>
                </a:lnTo>
                <a:lnTo>
                  <a:pt x="1292569" y="281264"/>
                </a:lnTo>
                <a:lnTo>
                  <a:pt x="1323055" y="304224"/>
                </a:lnTo>
                <a:lnTo>
                  <a:pt x="1379796" y="352850"/>
                </a:lnTo>
                <a:lnTo>
                  <a:pt x="1431054" y="405082"/>
                </a:lnTo>
                <a:lnTo>
                  <a:pt x="1477019" y="460922"/>
                </a:lnTo>
                <a:lnTo>
                  <a:pt x="1517881" y="520371"/>
                </a:lnTo>
                <a:lnTo>
                  <a:pt x="1553829" y="583427"/>
                </a:lnTo>
                <a:lnTo>
                  <a:pt x="1585054" y="650094"/>
                </a:lnTo>
                <a:lnTo>
                  <a:pt x="1611746" y="720370"/>
                </a:lnTo>
                <a:lnTo>
                  <a:pt x="1623452" y="756862"/>
                </a:lnTo>
                <a:lnTo>
                  <a:pt x="1634095" y="794257"/>
                </a:lnTo>
                <a:lnTo>
                  <a:pt x="1643700" y="832555"/>
                </a:lnTo>
                <a:lnTo>
                  <a:pt x="1652290" y="871756"/>
                </a:lnTo>
                <a:lnTo>
                  <a:pt x="1659889" y="91186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9" name="object 39"/>
          <p:cNvSpPr/>
          <p:nvPr/>
        </p:nvSpPr>
        <p:spPr>
          <a:xfrm>
            <a:off x="7627812" y="2898802"/>
            <a:ext cx="146381" cy="227063"/>
          </a:xfrm>
          <a:custGeom>
            <a:avLst/>
            <a:gdLst/>
            <a:ahLst/>
            <a:cxnLst/>
            <a:rect l="l" t="t" r="r" b="b"/>
            <a:pathLst>
              <a:path w="161290" h="250189">
                <a:moveTo>
                  <a:pt x="161290" y="0"/>
                </a:moveTo>
                <a:lnTo>
                  <a:pt x="0" y="13970"/>
                </a:lnTo>
                <a:lnTo>
                  <a:pt x="101600" y="250189"/>
                </a:lnTo>
                <a:lnTo>
                  <a:pt x="1612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 txBox="1"/>
          <p:nvPr/>
        </p:nvSpPr>
        <p:spPr>
          <a:xfrm>
            <a:off x="5460914" y="833334"/>
            <a:ext cx="1600968" cy="1160574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11527">
              <a:spcBef>
                <a:spcPts val="1080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a,</a:t>
            </a:r>
            <a:r>
              <a:rPr sz="2904" spc="-18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b</a:t>
            </a:r>
            <a:endParaRPr sz="2904">
              <a:latin typeface="Arial"/>
              <a:cs typeface="Arial"/>
            </a:endParaRPr>
          </a:p>
          <a:p>
            <a:pPr marL="1405083">
              <a:spcBef>
                <a:spcPts val="989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c</a:t>
            </a:r>
            <a:endParaRPr sz="2904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181292" y="3540803"/>
            <a:ext cx="911710" cy="0"/>
          </a:xfrm>
          <a:custGeom>
            <a:avLst/>
            <a:gdLst/>
            <a:ahLst/>
            <a:cxnLst/>
            <a:rect l="l" t="t" r="r" b="b"/>
            <a:pathLst>
              <a:path w="1004570">
                <a:moveTo>
                  <a:pt x="0" y="0"/>
                </a:moveTo>
                <a:lnTo>
                  <a:pt x="1004570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7083783" y="3467035"/>
            <a:ext cx="221300" cy="147533"/>
          </a:xfrm>
          <a:custGeom>
            <a:avLst/>
            <a:gdLst/>
            <a:ahLst/>
            <a:cxnLst/>
            <a:rect l="l" t="t" r="r" b="b"/>
            <a:pathLst>
              <a:path w="243839" h="162560">
                <a:moveTo>
                  <a:pt x="0" y="0"/>
                </a:moveTo>
                <a:lnTo>
                  <a:pt x="0" y="162560"/>
                </a:lnTo>
                <a:lnTo>
                  <a:pt x="243839" y="812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 txBox="1"/>
          <p:nvPr/>
        </p:nvSpPr>
        <p:spPr>
          <a:xfrm>
            <a:off x="6628503" y="2874596"/>
            <a:ext cx="228216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b</a:t>
            </a:r>
            <a:endParaRPr sz="2904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196277" y="4164361"/>
            <a:ext cx="1506454" cy="828723"/>
          </a:xfrm>
          <a:custGeom>
            <a:avLst/>
            <a:gdLst/>
            <a:ahLst/>
            <a:cxnLst/>
            <a:rect l="l" t="t" r="r" b="b"/>
            <a:pathLst>
              <a:path w="1659890" h="913129">
                <a:moveTo>
                  <a:pt x="0" y="913129"/>
                </a:moveTo>
                <a:lnTo>
                  <a:pt x="73662" y="912678"/>
                </a:lnTo>
                <a:lnTo>
                  <a:pt x="145312" y="911323"/>
                </a:lnTo>
                <a:lnTo>
                  <a:pt x="214973" y="909066"/>
                </a:lnTo>
                <a:lnTo>
                  <a:pt x="282671" y="905906"/>
                </a:lnTo>
                <a:lnTo>
                  <a:pt x="348427" y="901842"/>
                </a:lnTo>
                <a:lnTo>
                  <a:pt x="412267" y="896877"/>
                </a:lnTo>
                <a:lnTo>
                  <a:pt x="474213" y="891008"/>
                </a:lnTo>
                <a:lnTo>
                  <a:pt x="534290" y="884237"/>
                </a:lnTo>
                <a:lnTo>
                  <a:pt x="592521" y="876564"/>
                </a:lnTo>
                <a:lnTo>
                  <a:pt x="648929" y="867988"/>
                </a:lnTo>
                <a:lnTo>
                  <a:pt x="703540" y="858510"/>
                </a:lnTo>
                <a:lnTo>
                  <a:pt x="756376" y="848130"/>
                </a:lnTo>
                <a:lnTo>
                  <a:pt x="807461" y="836847"/>
                </a:lnTo>
                <a:lnTo>
                  <a:pt x="856820" y="824663"/>
                </a:lnTo>
                <a:lnTo>
                  <a:pt x="904475" y="811577"/>
                </a:lnTo>
                <a:lnTo>
                  <a:pt x="950450" y="797588"/>
                </a:lnTo>
                <a:lnTo>
                  <a:pt x="994770" y="782698"/>
                </a:lnTo>
                <a:lnTo>
                  <a:pt x="1037457" y="766907"/>
                </a:lnTo>
                <a:lnTo>
                  <a:pt x="1078537" y="750214"/>
                </a:lnTo>
                <a:lnTo>
                  <a:pt x="1118032" y="732619"/>
                </a:lnTo>
                <a:lnTo>
                  <a:pt x="1155966" y="714123"/>
                </a:lnTo>
                <a:lnTo>
                  <a:pt x="1192362" y="694725"/>
                </a:lnTo>
                <a:lnTo>
                  <a:pt x="1227246" y="674426"/>
                </a:lnTo>
                <a:lnTo>
                  <a:pt x="1260640" y="653226"/>
                </a:lnTo>
                <a:lnTo>
                  <a:pt x="1292569" y="631125"/>
                </a:lnTo>
                <a:lnTo>
                  <a:pt x="1323055" y="608123"/>
                </a:lnTo>
                <a:lnTo>
                  <a:pt x="1379796" y="559416"/>
                </a:lnTo>
                <a:lnTo>
                  <a:pt x="1431054" y="507106"/>
                </a:lnTo>
                <a:lnTo>
                  <a:pt x="1477019" y="451193"/>
                </a:lnTo>
                <a:lnTo>
                  <a:pt x="1517881" y="391679"/>
                </a:lnTo>
                <a:lnTo>
                  <a:pt x="1553829" y="328564"/>
                </a:lnTo>
                <a:lnTo>
                  <a:pt x="1585054" y="261848"/>
                </a:lnTo>
                <a:lnTo>
                  <a:pt x="1611746" y="191533"/>
                </a:lnTo>
                <a:lnTo>
                  <a:pt x="1623452" y="155025"/>
                </a:lnTo>
                <a:lnTo>
                  <a:pt x="1634095" y="117618"/>
                </a:lnTo>
                <a:lnTo>
                  <a:pt x="1643700" y="79311"/>
                </a:lnTo>
                <a:lnTo>
                  <a:pt x="1652290" y="40105"/>
                </a:lnTo>
                <a:lnTo>
                  <a:pt x="1659889" y="0"/>
                </a:lnTo>
              </a:path>
            </a:pathLst>
          </a:custGeom>
          <a:ln w="368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7627812" y="3955741"/>
            <a:ext cx="146381" cy="227063"/>
          </a:xfrm>
          <a:custGeom>
            <a:avLst/>
            <a:gdLst/>
            <a:ahLst/>
            <a:cxnLst/>
            <a:rect l="l" t="t" r="r" b="b"/>
            <a:pathLst>
              <a:path w="161290" h="250189">
                <a:moveTo>
                  <a:pt x="101600" y="0"/>
                </a:moveTo>
                <a:lnTo>
                  <a:pt x="0" y="236220"/>
                </a:lnTo>
                <a:lnTo>
                  <a:pt x="161290" y="250190"/>
                </a:lnTo>
                <a:lnTo>
                  <a:pt x="1016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 txBox="1"/>
          <p:nvPr/>
        </p:nvSpPr>
        <p:spPr>
          <a:xfrm>
            <a:off x="6844040" y="4221992"/>
            <a:ext cx="228216" cy="45855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2904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endParaRPr sz="2904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7388070" y="3208851"/>
            <a:ext cx="663901" cy="663901"/>
          </a:xfrm>
          <a:custGeom>
            <a:avLst/>
            <a:gdLst/>
            <a:ahLst/>
            <a:cxnLst/>
            <a:rect l="l" t="t" r="r" b="b"/>
            <a:pathLst>
              <a:path w="731520" h="731520">
                <a:moveTo>
                  <a:pt x="365759" y="0"/>
                </a:moveTo>
                <a:lnTo>
                  <a:pt x="412624" y="2746"/>
                </a:lnTo>
                <a:lnTo>
                  <a:pt x="457474" y="10793"/>
                </a:lnTo>
                <a:lnTo>
                  <a:pt x="500006" y="23848"/>
                </a:lnTo>
                <a:lnTo>
                  <a:pt x="539920" y="41620"/>
                </a:lnTo>
                <a:lnTo>
                  <a:pt x="576914" y="63817"/>
                </a:lnTo>
                <a:lnTo>
                  <a:pt x="610685" y="90149"/>
                </a:lnTo>
                <a:lnTo>
                  <a:pt x="640933" y="120324"/>
                </a:lnTo>
                <a:lnTo>
                  <a:pt x="667355" y="154050"/>
                </a:lnTo>
                <a:lnTo>
                  <a:pt x="689649" y="191037"/>
                </a:lnTo>
                <a:lnTo>
                  <a:pt x="707515" y="230993"/>
                </a:lnTo>
                <a:lnTo>
                  <a:pt x="720650" y="273626"/>
                </a:lnTo>
                <a:lnTo>
                  <a:pt x="728752" y="318645"/>
                </a:lnTo>
                <a:lnTo>
                  <a:pt x="731520" y="365760"/>
                </a:lnTo>
                <a:lnTo>
                  <a:pt x="728752" y="412624"/>
                </a:lnTo>
                <a:lnTo>
                  <a:pt x="720650" y="457474"/>
                </a:lnTo>
                <a:lnTo>
                  <a:pt x="707515" y="500006"/>
                </a:lnTo>
                <a:lnTo>
                  <a:pt x="689649" y="539920"/>
                </a:lnTo>
                <a:lnTo>
                  <a:pt x="667355" y="576914"/>
                </a:lnTo>
                <a:lnTo>
                  <a:pt x="640933" y="610685"/>
                </a:lnTo>
                <a:lnTo>
                  <a:pt x="610685" y="640933"/>
                </a:lnTo>
                <a:lnTo>
                  <a:pt x="576914" y="667355"/>
                </a:lnTo>
                <a:lnTo>
                  <a:pt x="539920" y="689649"/>
                </a:lnTo>
                <a:lnTo>
                  <a:pt x="500006" y="707515"/>
                </a:lnTo>
                <a:lnTo>
                  <a:pt x="457474" y="720650"/>
                </a:lnTo>
                <a:lnTo>
                  <a:pt x="412624" y="728752"/>
                </a:lnTo>
                <a:lnTo>
                  <a:pt x="365759" y="731520"/>
                </a:lnTo>
                <a:lnTo>
                  <a:pt x="318645" y="728752"/>
                </a:lnTo>
                <a:lnTo>
                  <a:pt x="273626" y="720650"/>
                </a:lnTo>
                <a:lnTo>
                  <a:pt x="230993" y="707515"/>
                </a:lnTo>
                <a:lnTo>
                  <a:pt x="191037" y="689649"/>
                </a:lnTo>
                <a:lnTo>
                  <a:pt x="154050" y="667355"/>
                </a:lnTo>
                <a:lnTo>
                  <a:pt x="120324" y="640933"/>
                </a:lnTo>
                <a:lnTo>
                  <a:pt x="90149" y="610685"/>
                </a:lnTo>
                <a:lnTo>
                  <a:pt x="63817" y="576914"/>
                </a:lnTo>
                <a:lnTo>
                  <a:pt x="41620" y="539920"/>
                </a:lnTo>
                <a:lnTo>
                  <a:pt x="23848" y="500006"/>
                </a:lnTo>
                <a:lnTo>
                  <a:pt x="10793" y="457474"/>
                </a:lnTo>
                <a:lnTo>
                  <a:pt x="2746" y="412624"/>
                </a:lnTo>
                <a:lnTo>
                  <a:pt x="0" y="365760"/>
                </a:lnTo>
                <a:lnTo>
                  <a:pt x="2746" y="318645"/>
                </a:lnTo>
                <a:lnTo>
                  <a:pt x="10793" y="273626"/>
                </a:lnTo>
                <a:lnTo>
                  <a:pt x="23848" y="230993"/>
                </a:lnTo>
                <a:lnTo>
                  <a:pt x="41620" y="191037"/>
                </a:lnTo>
                <a:lnTo>
                  <a:pt x="63817" y="154050"/>
                </a:lnTo>
                <a:lnTo>
                  <a:pt x="90149" y="120324"/>
                </a:lnTo>
                <a:lnTo>
                  <a:pt x="120324" y="90149"/>
                </a:lnTo>
                <a:lnTo>
                  <a:pt x="154050" y="63817"/>
                </a:lnTo>
                <a:lnTo>
                  <a:pt x="191037" y="41620"/>
                </a:lnTo>
                <a:lnTo>
                  <a:pt x="230993" y="23848"/>
                </a:lnTo>
                <a:lnTo>
                  <a:pt x="273626" y="10793"/>
                </a:lnTo>
                <a:lnTo>
                  <a:pt x="318645" y="2746"/>
                </a:lnTo>
                <a:lnTo>
                  <a:pt x="365759" y="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/>
          <p:nvPr/>
        </p:nvSpPr>
        <p:spPr>
          <a:xfrm>
            <a:off x="7388070" y="320885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9" name="object 49"/>
          <p:cNvSpPr/>
          <p:nvPr/>
        </p:nvSpPr>
        <p:spPr>
          <a:xfrm>
            <a:off x="8051971" y="3872753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/>
          <p:nvPr/>
        </p:nvSpPr>
        <p:spPr>
          <a:xfrm>
            <a:off x="1759899" y="5601660"/>
            <a:ext cx="6431536" cy="1237898"/>
          </a:xfrm>
          <a:custGeom>
            <a:avLst/>
            <a:gdLst/>
            <a:ahLst/>
            <a:cxnLst/>
            <a:rect l="l" t="t" r="r" b="b"/>
            <a:pathLst>
              <a:path w="7086600" h="1363979">
                <a:moveTo>
                  <a:pt x="7086600" y="0"/>
                </a:moveTo>
                <a:lnTo>
                  <a:pt x="0" y="0"/>
                </a:lnTo>
                <a:lnTo>
                  <a:pt x="0" y="1363980"/>
                </a:lnTo>
                <a:lnTo>
                  <a:pt x="7086600" y="136398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1759899" y="5601660"/>
            <a:ext cx="6431536" cy="1237898"/>
          </a:xfrm>
          <a:custGeom>
            <a:avLst/>
            <a:gdLst/>
            <a:ahLst/>
            <a:cxnLst/>
            <a:rect l="l" t="t" r="r" b="b"/>
            <a:pathLst>
              <a:path w="7086600" h="1363979">
                <a:moveTo>
                  <a:pt x="3543300" y="1363980"/>
                </a:moveTo>
                <a:lnTo>
                  <a:pt x="0" y="1363980"/>
                </a:lnTo>
                <a:lnTo>
                  <a:pt x="0" y="0"/>
                </a:lnTo>
                <a:lnTo>
                  <a:pt x="7086600" y="0"/>
                </a:lnTo>
                <a:lnTo>
                  <a:pt x="7086600" y="1363980"/>
                </a:lnTo>
                <a:lnTo>
                  <a:pt x="3543300" y="1363980"/>
                </a:lnTo>
                <a:close/>
              </a:path>
            </a:pathLst>
          </a:custGeom>
          <a:ln w="3665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1661928" y="5503689"/>
            <a:ext cx="6431536" cy="1237898"/>
          </a:xfrm>
          <a:custGeom>
            <a:avLst/>
            <a:gdLst/>
            <a:ahLst/>
            <a:cxnLst/>
            <a:rect l="l" t="t" r="r" b="b"/>
            <a:pathLst>
              <a:path w="7086600" h="1363979">
                <a:moveTo>
                  <a:pt x="7086600" y="0"/>
                </a:moveTo>
                <a:lnTo>
                  <a:pt x="0" y="0"/>
                </a:lnTo>
                <a:lnTo>
                  <a:pt x="0" y="1363980"/>
                </a:lnTo>
                <a:lnTo>
                  <a:pt x="7086600" y="13639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/>
          <p:nvPr/>
        </p:nvSpPr>
        <p:spPr>
          <a:xfrm>
            <a:off x="1661928" y="5503689"/>
            <a:ext cx="6431536" cy="1237898"/>
          </a:xfrm>
          <a:custGeom>
            <a:avLst/>
            <a:gdLst/>
            <a:ahLst/>
            <a:cxnLst/>
            <a:rect l="l" t="t" r="r" b="b"/>
            <a:pathLst>
              <a:path w="7086600" h="1363979">
                <a:moveTo>
                  <a:pt x="3543300" y="1363980"/>
                </a:moveTo>
                <a:lnTo>
                  <a:pt x="0" y="1363980"/>
                </a:lnTo>
                <a:lnTo>
                  <a:pt x="0" y="0"/>
                </a:lnTo>
                <a:lnTo>
                  <a:pt x="7086600" y="0"/>
                </a:lnTo>
                <a:lnTo>
                  <a:pt x="7086600" y="1363980"/>
                </a:lnTo>
                <a:lnTo>
                  <a:pt x="3543300" y="1363980"/>
                </a:lnTo>
                <a:close/>
              </a:path>
            </a:pathLst>
          </a:custGeom>
          <a:ln w="366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4" name="object 54"/>
          <p:cNvSpPr txBox="1"/>
          <p:nvPr/>
        </p:nvSpPr>
        <p:spPr>
          <a:xfrm>
            <a:off x="2215178" y="5478331"/>
            <a:ext cx="5331951" cy="1144655"/>
          </a:xfrm>
          <a:prstGeom prst="rect">
            <a:avLst/>
          </a:prstGeom>
        </p:spPr>
        <p:txBody>
          <a:bodyPr vert="horz" wrap="square" lIns="0" tIns="13254" rIns="0" bIns="0" rtlCol="0">
            <a:spAutoFit/>
          </a:bodyPr>
          <a:lstStyle/>
          <a:p>
            <a:pPr marR="4611" indent="4034" algn="ctr">
              <a:lnSpc>
                <a:spcPct val="135200"/>
              </a:lnSpc>
              <a:spcBef>
                <a:spcPts val="103"/>
              </a:spcBef>
              <a:tabLst>
                <a:tab pos="867371" algn="l"/>
                <a:tab pos="1027589" algn="l"/>
                <a:tab pos="1409117" algn="l"/>
                <a:tab pos="1428712" algn="l"/>
                <a:tab pos="1971035" algn="l"/>
                <a:tab pos="2265538" algn="l"/>
                <a:tab pos="2417688" algn="l"/>
                <a:tab pos="2958858" algn="l"/>
                <a:tab pos="3169793" algn="l"/>
                <a:tab pos="4449237" algn="l"/>
                <a:tab pos="4884363" algn="l"/>
              </a:tabLst>
            </a:pPr>
            <a:r>
              <a:rPr sz="1815" spc="113" dirty="0">
                <a:solidFill>
                  <a:srgbClr val="3B3B3B"/>
                </a:solidFill>
                <a:latin typeface="Arial"/>
                <a:cs typeface="Arial"/>
              </a:rPr>
              <a:t>These	</a:t>
            </a:r>
            <a:r>
              <a:rPr sz="1815" spc="150" dirty="0">
                <a:solidFill>
                  <a:srgbClr val="3B3B3B"/>
                </a:solidFill>
                <a:latin typeface="Arial"/>
                <a:cs typeface="Arial"/>
              </a:rPr>
              <a:t>are	</a:t>
            </a:r>
            <a:r>
              <a:rPr sz="1815" spc="132" dirty="0">
                <a:solidFill>
                  <a:srgbClr val="3B3B3B"/>
                </a:solidFill>
                <a:latin typeface="Arial"/>
                <a:cs typeface="Arial"/>
              </a:rPr>
              <a:t>called	</a:t>
            </a:r>
            <a:r>
              <a:rPr sz="1815" b="1" spc="250" dirty="0">
                <a:solidFill>
                  <a:srgbClr val="0000FF"/>
                </a:solidFill>
                <a:latin typeface="Trebuchet MS"/>
                <a:cs typeface="Trebuchet MS"/>
              </a:rPr>
              <a:t>ε</a:t>
            </a:r>
            <a:r>
              <a:rPr sz="1815" b="1" spc="250" dirty="0">
                <a:solidFill>
                  <a:srgbClr val="0000FF"/>
                </a:solidFill>
                <a:latin typeface="Arial"/>
                <a:cs typeface="Arial"/>
              </a:rPr>
              <a:t>-transitions</a:t>
            </a:r>
            <a:r>
              <a:rPr sz="1815" spc="250" dirty="0">
                <a:solidFill>
                  <a:srgbClr val="3B3B3B"/>
                </a:solidFill>
                <a:latin typeface="Arial"/>
                <a:cs typeface="Arial"/>
              </a:rPr>
              <a:t>.	</a:t>
            </a:r>
            <a:r>
              <a:rPr sz="1815" spc="109" dirty="0">
                <a:solidFill>
                  <a:srgbClr val="3B3B3B"/>
                </a:solidFill>
                <a:latin typeface="Arial"/>
                <a:cs typeface="Arial"/>
              </a:rPr>
              <a:t>These  </a:t>
            </a:r>
            <a:r>
              <a:rPr sz="1815" spc="445" dirty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1815" spc="354" dirty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1815" spc="-9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1815" spc="50" dirty="0">
                <a:solidFill>
                  <a:srgbClr val="3B3B3B"/>
                </a:solidFill>
                <a:latin typeface="Arial"/>
                <a:cs typeface="Arial"/>
              </a:rPr>
              <a:t>n</a:t>
            </a:r>
            <a:r>
              <a:rPr sz="1815" spc="41" dirty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1815" spc="91" dirty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1815" spc="445" dirty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1815" spc="91" dirty="0">
                <a:solidFill>
                  <a:srgbClr val="3B3B3B"/>
                </a:solidFill>
                <a:latin typeface="Arial"/>
                <a:cs typeface="Arial"/>
              </a:rPr>
              <a:t>i</a:t>
            </a:r>
            <a:r>
              <a:rPr sz="1815" spc="172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815" spc="103" dirty="0">
                <a:solidFill>
                  <a:srgbClr val="3B3B3B"/>
                </a:solidFill>
                <a:latin typeface="Arial"/>
                <a:cs typeface="Arial"/>
              </a:rPr>
              <a:t>n</a:t>
            </a:r>
            <a:r>
              <a:rPr sz="1815" spc="-18" dirty="0">
                <a:solidFill>
                  <a:srgbClr val="3B3B3B"/>
                </a:solidFill>
                <a:latin typeface="Arial"/>
                <a:cs typeface="Arial"/>
              </a:rPr>
              <a:t>s</a:t>
            </a:r>
            <a:r>
              <a:rPr sz="1815" dirty="0">
                <a:solidFill>
                  <a:srgbClr val="3B3B3B"/>
                </a:solidFill>
                <a:latin typeface="Arial"/>
                <a:cs typeface="Arial"/>
              </a:rPr>
              <a:t>		a</a:t>
            </a:r>
            <a:r>
              <a:rPr sz="1815" spc="354" dirty="0">
                <a:solidFill>
                  <a:srgbClr val="3B3B3B"/>
                </a:solidFill>
                <a:latin typeface="Arial"/>
                <a:cs typeface="Arial"/>
              </a:rPr>
              <a:t>r</a:t>
            </a:r>
            <a:r>
              <a:rPr sz="1815" spc="109" dirty="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sz="1815" dirty="0">
                <a:solidFill>
                  <a:srgbClr val="3B3B3B"/>
                </a:solidFill>
                <a:latin typeface="Arial"/>
                <a:cs typeface="Arial"/>
              </a:rPr>
              <a:t>	</a:t>
            </a:r>
            <a:r>
              <a:rPr sz="1815" spc="617" dirty="0">
                <a:solidFill>
                  <a:srgbClr val="3B3B3B"/>
                </a:solidFill>
                <a:latin typeface="Arial"/>
                <a:cs typeface="Arial"/>
              </a:rPr>
              <a:t>f</a:t>
            </a:r>
            <a:r>
              <a:rPr sz="1815" spc="172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815" spc="100" dirty="0">
                <a:solidFill>
                  <a:srgbClr val="3B3B3B"/>
                </a:solidFill>
                <a:latin typeface="Arial"/>
                <a:cs typeface="Arial"/>
              </a:rPr>
              <a:t>ll</a:t>
            </a:r>
            <a:r>
              <a:rPr sz="1815" spc="254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815" spc="-54" dirty="0">
                <a:solidFill>
                  <a:srgbClr val="3B3B3B"/>
                </a:solidFill>
                <a:latin typeface="Arial"/>
                <a:cs typeface="Arial"/>
              </a:rPr>
              <a:t>w</a:t>
            </a:r>
            <a:r>
              <a:rPr sz="1815" spc="109" dirty="0">
                <a:solidFill>
                  <a:srgbClr val="3B3B3B"/>
                </a:solidFill>
                <a:latin typeface="Arial"/>
                <a:cs typeface="Arial"/>
              </a:rPr>
              <a:t>e</a:t>
            </a:r>
            <a:r>
              <a:rPr sz="1815" spc="286" dirty="0">
                <a:solidFill>
                  <a:srgbClr val="3B3B3B"/>
                </a:solidFill>
                <a:latin typeface="Arial"/>
                <a:cs typeface="Arial"/>
              </a:rPr>
              <a:t>d</a:t>
            </a:r>
            <a:r>
              <a:rPr sz="1815" dirty="0">
                <a:solidFill>
                  <a:srgbClr val="3B3B3B"/>
                </a:solidFill>
                <a:latin typeface="Arial"/>
                <a:cs typeface="Arial"/>
              </a:rPr>
              <a:t>	a</a:t>
            </a:r>
            <a:r>
              <a:rPr sz="1815" spc="82" dirty="0">
                <a:solidFill>
                  <a:srgbClr val="3B3B3B"/>
                </a:solidFill>
                <a:latin typeface="Arial"/>
                <a:cs typeface="Arial"/>
              </a:rPr>
              <a:t>u</a:t>
            </a:r>
            <a:r>
              <a:rPr sz="1815" spc="445" dirty="0">
                <a:solidFill>
                  <a:srgbClr val="3B3B3B"/>
                </a:solidFill>
                <a:latin typeface="Arial"/>
                <a:cs typeface="Arial"/>
              </a:rPr>
              <a:t>t</a:t>
            </a:r>
            <a:r>
              <a:rPr sz="1815" spc="163" dirty="0">
                <a:solidFill>
                  <a:srgbClr val="3B3B3B"/>
                </a:solidFill>
                <a:latin typeface="Arial"/>
                <a:cs typeface="Arial"/>
              </a:rPr>
              <a:t>o</a:t>
            </a:r>
            <a:r>
              <a:rPr sz="1815" spc="9" dirty="0">
                <a:solidFill>
                  <a:srgbClr val="3B3B3B"/>
                </a:solidFill>
                <a:latin typeface="Arial"/>
                <a:cs typeface="Arial"/>
              </a:rPr>
              <a:t>ma</a:t>
            </a:r>
            <a:r>
              <a:rPr sz="1815" spc="268" dirty="0">
                <a:solidFill>
                  <a:srgbClr val="3B3B3B"/>
                </a:solidFill>
                <a:latin typeface="Arial"/>
                <a:cs typeface="Arial"/>
              </a:rPr>
              <a:t>ti</a:t>
            </a:r>
            <a:r>
              <a:rPr sz="1815" spc="59" dirty="0">
                <a:solidFill>
                  <a:srgbClr val="3B3B3B"/>
                </a:solidFill>
                <a:latin typeface="Arial"/>
                <a:cs typeface="Arial"/>
              </a:rPr>
              <a:t>ca</a:t>
            </a:r>
            <a:r>
              <a:rPr sz="1815" spc="103" dirty="0">
                <a:solidFill>
                  <a:srgbClr val="3B3B3B"/>
                </a:solidFill>
                <a:latin typeface="Arial"/>
                <a:cs typeface="Arial"/>
              </a:rPr>
              <a:t>lly</a:t>
            </a:r>
            <a:r>
              <a:rPr sz="1815" dirty="0">
                <a:solidFill>
                  <a:srgbClr val="3B3B3B"/>
                </a:solidFill>
                <a:latin typeface="Arial"/>
                <a:cs typeface="Arial"/>
              </a:rPr>
              <a:t>	</a:t>
            </a:r>
            <a:r>
              <a:rPr sz="1815" spc="-9" dirty="0">
                <a:solidFill>
                  <a:srgbClr val="3B3B3B"/>
                </a:solidFill>
                <a:latin typeface="Arial"/>
                <a:cs typeface="Arial"/>
              </a:rPr>
              <a:t>a</a:t>
            </a:r>
            <a:r>
              <a:rPr sz="1815" spc="150" dirty="0">
                <a:solidFill>
                  <a:srgbClr val="3B3B3B"/>
                </a:solidFill>
                <a:latin typeface="Arial"/>
                <a:cs typeface="Arial"/>
              </a:rPr>
              <a:t>nd  </a:t>
            </a:r>
            <a:r>
              <a:rPr sz="1815" spc="163" dirty="0">
                <a:solidFill>
                  <a:srgbClr val="3B3B3B"/>
                </a:solidFill>
                <a:latin typeface="Arial"/>
                <a:cs typeface="Arial"/>
              </a:rPr>
              <a:t>without	</a:t>
            </a:r>
            <a:r>
              <a:rPr sz="1815" spc="109" dirty="0">
                <a:solidFill>
                  <a:srgbClr val="3B3B3B"/>
                </a:solidFill>
                <a:latin typeface="Arial"/>
                <a:cs typeface="Arial"/>
              </a:rPr>
              <a:t>consuming	</a:t>
            </a:r>
            <a:r>
              <a:rPr sz="1815" spc="50" dirty="0">
                <a:solidFill>
                  <a:srgbClr val="3B3B3B"/>
                </a:solidFill>
                <a:latin typeface="Arial"/>
                <a:cs typeface="Arial"/>
              </a:rPr>
              <a:t>any	</a:t>
            </a:r>
            <a:r>
              <a:rPr sz="1815" spc="231" dirty="0">
                <a:solidFill>
                  <a:srgbClr val="3B3B3B"/>
                </a:solidFill>
                <a:latin typeface="Arial"/>
                <a:cs typeface="Arial"/>
              </a:rPr>
              <a:t>input.</a:t>
            </a:r>
            <a:endParaRPr sz="1815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128503" y="5092208"/>
            <a:ext cx="749193" cy="411480"/>
          </a:xfrm>
          <a:custGeom>
            <a:avLst/>
            <a:gdLst/>
            <a:ahLst/>
            <a:cxnLst/>
            <a:rect l="l" t="t" r="r" b="b"/>
            <a:pathLst>
              <a:path w="825500" h="453389">
                <a:moveTo>
                  <a:pt x="825500" y="453389"/>
                </a:moveTo>
                <a:lnTo>
                  <a:pt x="817114" y="383671"/>
                </a:lnTo>
                <a:lnTo>
                  <a:pt x="793277" y="329990"/>
                </a:lnTo>
                <a:lnTo>
                  <a:pt x="755972" y="289866"/>
                </a:lnTo>
                <a:lnTo>
                  <a:pt x="707180" y="260815"/>
                </a:lnTo>
                <a:lnTo>
                  <a:pt x="648885" y="240357"/>
                </a:lnTo>
                <a:lnTo>
                  <a:pt x="583067" y="226008"/>
                </a:lnTo>
                <a:lnTo>
                  <a:pt x="511709" y="215287"/>
                </a:lnTo>
                <a:lnTo>
                  <a:pt x="436793" y="205713"/>
                </a:lnTo>
                <a:lnTo>
                  <a:pt x="398620" y="200580"/>
                </a:lnTo>
                <a:lnTo>
                  <a:pt x="360301" y="194802"/>
                </a:lnTo>
                <a:lnTo>
                  <a:pt x="322083" y="188070"/>
                </a:lnTo>
                <a:lnTo>
                  <a:pt x="284215" y="180074"/>
                </a:lnTo>
                <a:lnTo>
                  <a:pt x="246943" y="170502"/>
                </a:lnTo>
                <a:lnTo>
                  <a:pt x="210517" y="159045"/>
                </a:lnTo>
                <a:lnTo>
                  <a:pt x="141190" y="129235"/>
                </a:lnTo>
                <a:lnTo>
                  <a:pt x="78215" y="88160"/>
                </a:lnTo>
                <a:lnTo>
                  <a:pt x="49729" y="62624"/>
                </a:lnTo>
                <a:lnTo>
                  <a:pt x="23575" y="33340"/>
                </a:lnTo>
                <a:lnTo>
                  <a:pt x="0" y="0"/>
                </a:lnTo>
              </a:path>
            </a:pathLst>
          </a:custGeom>
          <a:ln w="36830">
            <a:solidFill>
              <a:srgbClr val="7F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4052430" y="4820194"/>
            <a:ext cx="152144" cy="300830"/>
          </a:xfrm>
          <a:custGeom>
            <a:avLst/>
            <a:gdLst/>
            <a:ahLst/>
            <a:cxnLst/>
            <a:rect l="l" t="t" r="r" b="b"/>
            <a:pathLst>
              <a:path w="167639" h="331470">
                <a:moveTo>
                  <a:pt x="17780" y="0"/>
                </a:moveTo>
                <a:lnTo>
                  <a:pt x="11430" y="0"/>
                </a:lnTo>
                <a:lnTo>
                  <a:pt x="6350" y="2540"/>
                </a:lnTo>
                <a:lnTo>
                  <a:pt x="1270" y="7620"/>
                </a:lnTo>
                <a:lnTo>
                  <a:pt x="0" y="13970"/>
                </a:lnTo>
                <a:lnTo>
                  <a:pt x="0" y="20320"/>
                </a:lnTo>
                <a:lnTo>
                  <a:pt x="7587" y="314960"/>
                </a:lnTo>
                <a:lnTo>
                  <a:pt x="7620" y="318770"/>
                </a:lnTo>
                <a:lnTo>
                  <a:pt x="11430" y="326390"/>
                </a:lnTo>
                <a:lnTo>
                  <a:pt x="17780" y="330200"/>
                </a:lnTo>
                <a:lnTo>
                  <a:pt x="24130" y="331470"/>
                </a:lnTo>
                <a:lnTo>
                  <a:pt x="29210" y="330200"/>
                </a:lnTo>
                <a:lnTo>
                  <a:pt x="33020" y="328930"/>
                </a:lnTo>
                <a:lnTo>
                  <a:pt x="36830" y="325120"/>
                </a:lnTo>
                <a:lnTo>
                  <a:pt x="39370" y="320040"/>
                </a:lnTo>
                <a:lnTo>
                  <a:pt x="40640" y="314960"/>
                </a:lnTo>
                <a:lnTo>
                  <a:pt x="33020" y="87630"/>
                </a:lnTo>
                <a:lnTo>
                  <a:pt x="70040" y="87630"/>
                </a:lnTo>
                <a:lnTo>
                  <a:pt x="29210" y="6350"/>
                </a:lnTo>
                <a:lnTo>
                  <a:pt x="24130" y="1270"/>
                </a:lnTo>
                <a:lnTo>
                  <a:pt x="17780" y="0"/>
                </a:lnTo>
                <a:close/>
              </a:path>
              <a:path w="167639" h="331470">
                <a:moveTo>
                  <a:pt x="70040" y="87630"/>
                </a:moveTo>
                <a:lnTo>
                  <a:pt x="33020" y="87630"/>
                </a:lnTo>
                <a:lnTo>
                  <a:pt x="135890" y="289560"/>
                </a:lnTo>
                <a:lnTo>
                  <a:pt x="138430" y="294640"/>
                </a:lnTo>
                <a:lnTo>
                  <a:pt x="144780" y="298450"/>
                </a:lnTo>
                <a:lnTo>
                  <a:pt x="149860" y="299720"/>
                </a:lnTo>
                <a:lnTo>
                  <a:pt x="156210" y="298450"/>
                </a:lnTo>
                <a:lnTo>
                  <a:pt x="161290" y="295910"/>
                </a:lnTo>
                <a:lnTo>
                  <a:pt x="166370" y="289560"/>
                </a:lnTo>
                <a:lnTo>
                  <a:pt x="167640" y="283210"/>
                </a:lnTo>
                <a:lnTo>
                  <a:pt x="166370" y="278130"/>
                </a:lnTo>
                <a:lnTo>
                  <a:pt x="165100" y="276860"/>
                </a:lnTo>
                <a:lnTo>
                  <a:pt x="70040" y="87630"/>
                </a:lnTo>
                <a:close/>
              </a:path>
            </a:pathLst>
          </a:custGeom>
          <a:solidFill>
            <a:srgbClr val="7F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</p:spTree>
    <p:extLst>
      <p:ext uri="{BB962C8B-B14F-4D97-AF65-F5344CB8AC3E}">
        <p14:creationId xmlns:p14="http://schemas.microsoft.com/office/powerpoint/2010/main" val="205681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C9B40-F813-4B4E-B3FD-166DBAC60220}" type="datetime5">
              <a:rPr lang="en-GB">
                <a:solidFill>
                  <a:srgbClr val="000000"/>
                </a:solidFill>
              </a:rPr>
              <a:pPr/>
              <a:t>9-Nov-20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000000"/>
                </a:solidFill>
              </a:rPr>
              <a:t>COMP36512 Lecture 4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AF64-9F36-422A-B641-4B7C9C044A4C}" type="slidenum">
              <a:rPr lang="en-GB">
                <a:solidFill>
                  <a:srgbClr val="000000"/>
                </a:solidFill>
              </a:rPr>
              <a:pPr/>
              <a:t>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0950" y="76200"/>
            <a:ext cx="8839200" cy="1219200"/>
          </a:xfrm>
        </p:spPr>
        <p:txBody>
          <a:bodyPr/>
          <a:lstStyle/>
          <a:p>
            <a:r>
              <a:rPr lang="en-GB"/>
              <a:t>An Example (</a:t>
            </a:r>
            <a:r>
              <a:rPr lang="en-GB" sz="3600"/>
              <a:t>recognise r0 through r31</a:t>
            </a:r>
            <a:r>
              <a:rPr lang="en-GB"/>
              <a:t>)</a:t>
            </a:r>
            <a:br>
              <a:rPr lang="en-GB"/>
            </a:br>
            <a:r>
              <a:rPr lang="en-GB"/>
              <a:t> </a:t>
            </a:r>
            <a:r>
              <a:rPr lang="en-GB" sz="2800" i="1"/>
              <a:t>Register </a:t>
            </a:r>
            <a:r>
              <a:rPr lang="en-GB" sz="2800" i="1">
                <a:sym typeface="Symbol" panose="05050102010706020507" pitchFamily="18" charset="2"/>
              </a:rPr>
              <a:t> r ((0|1|2) (Digit|) | (4|5|6|7|8|9) | (3|30|31))</a:t>
            </a:r>
            <a:endParaRPr lang="en-GB" sz="4000" i="1">
              <a:sym typeface="Symbol" panose="05050102010706020507" pitchFamily="18" charset="2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55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1793</Words>
  <Application>Microsoft Office PowerPoint</Application>
  <PresentationFormat>Widescreen</PresentationFormat>
  <Paragraphs>578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59" baseType="lpstr">
      <vt:lpstr>Arial</vt:lpstr>
      <vt:lpstr>Calibri</vt:lpstr>
      <vt:lpstr>Calibri Light</vt:lpstr>
      <vt:lpstr>Cambria</vt:lpstr>
      <vt:lpstr>Courier New</vt:lpstr>
      <vt:lpstr>Georgia</vt:lpstr>
      <vt:lpstr>Symbol</vt:lpstr>
      <vt:lpstr>Times New Roman</vt:lpstr>
      <vt:lpstr>Trebuchet MS</vt:lpstr>
      <vt:lpstr>Office Theme</vt:lpstr>
      <vt:lpstr>Default Design</vt:lpstr>
      <vt:lpstr>1_Office Theme</vt:lpstr>
      <vt:lpstr>2_Office Theme</vt:lpstr>
      <vt:lpstr>1_Default Design</vt:lpstr>
      <vt:lpstr>2_Default Design</vt:lpstr>
      <vt:lpstr>3_Default Design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Microsoft Word Document</vt:lpstr>
      <vt:lpstr>Lexical Analysis</vt:lpstr>
      <vt:lpstr>Note:</vt:lpstr>
      <vt:lpstr>Implementing Regular Expressions</vt:lpstr>
      <vt:lpstr>A Simple Automaton</vt:lpstr>
      <vt:lpstr>A Simple Automaton</vt:lpstr>
      <vt:lpstr>A Simple Automaton</vt:lpstr>
      <vt:lpstr>A More Complex Automaton</vt:lpstr>
      <vt:lpstr>An Even More Complex Automaton</vt:lpstr>
      <vt:lpstr>An Example (recognise r0 through r31)  Register  r ((0|1|2) (Digit|) | (4|5|6|7|8|9) | (3|30|31))</vt:lpstr>
      <vt:lpstr>An Example (recognise r0 through r31)  Register  r ((0|1|2) (Digit|) | (4|5|6|7|8|9) | (3|30|31))</vt:lpstr>
      <vt:lpstr>An Example (recognise r0 through r31)  Register  r ((0|1|2) (Digit|) | (4|5|6|7|8|9) | (3|30|31))</vt:lpstr>
      <vt:lpstr>Non-deterministic Finite Automata What about a RE such as (a | b)*abb?</vt:lpstr>
      <vt:lpstr>Automatic Lexical Analyser Construction</vt:lpstr>
      <vt:lpstr>Automatic Lexical Analyser Construction</vt:lpstr>
      <vt:lpstr>RE to NFA using Thompson’s construction</vt:lpstr>
      <vt:lpstr>Example: Construct the NFA of a (b|c)*</vt:lpstr>
      <vt:lpstr>Example: Construct the NFA of a (b|c)*</vt:lpstr>
      <vt:lpstr>Example: Construct the NFA of a (b|c)*</vt:lpstr>
      <vt:lpstr>Example: Construct the NFA of a (b|c)*</vt:lpstr>
      <vt:lpstr>NFA to DFA: two key functions</vt:lpstr>
      <vt:lpstr>NFA to DFA with subset construction</vt:lpstr>
      <vt:lpstr>Example: NFA for (a | b)*abb</vt:lpstr>
      <vt:lpstr>Result of applying subset construction</vt:lpstr>
      <vt:lpstr>Another NFA version of the same RE</vt:lpstr>
      <vt:lpstr>Lexical Analyser from Regular Expressions</vt:lpstr>
      <vt:lpstr>Challenges in Scanning</vt:lpstr>
      <vt:lpstr>Lexing Ambiguities</vt:lpstr>
      <vt:lpstr>Conflict Resolution</vt:lpstr>
      <vt:lpstr>More Tiebreaking</vt:lpstr>
      <vt:lpstr>One Last Detail...</vt:lpstr>
      <vt:lpstr>Challenges in Scanning</vt:lpstr>
      <vt:lpstr>DFAs</vt:lpstr>
      <vt:lpstr>Challenges in Scanning</vt:lpstr>
      <vt:lpstr>Performance Concerns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Lexical Analysis</dc:title>
  <dc:creator>Maram Bani Younes</dc:creator>
  <cp:lastModifiedBy>Maram Bani Younes</cp:lastModifiedBy>
  <cp:revision>4</cp:revision>
  <dcterms:created xsi:type="dcterms:W3CDTF">2020-11-09T07:38:15Z</dcterms:created>
  <dcterms:modified xsi:type="dcterms:W3CDTF">2020-11-09T07:58:34Z</dcterms:modified>
</cp:coreProperties>
</file>